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2"/>
  </p:notesMasterIdLst>
  <p:sldIdLst>
    <p:sldId id="471" r:id="rId5"/>
    <p:sldId id="257" r:id="rId6"/>
    <p:sldId id="480" r:id="rId7"/>
    <p:sldId id="473" r:id="rId8"/>
    <p:sldId id="474" r:id="rId9"/>
    <p:sldId id="475" r:id="rId10"/>
    <p:sldId id="479" r:id="rId11"/>
    <p:sldId id="476" r:id="rId12"/>
    <p:sldId id="477" r:id="rId13"/>
    <p:sldId id="478" r:id="rId14"/>
    <p:sldId id="481" r:id="rId15"/>
    <p:sldId id="483" r:id="rId16"/>
    <p:sldId id="484" r:id="rId17"/>
    <p:sldId id="485" r:id="rId18"/>
    <p:sldId id="486" r:id="rId19"/>
    <p:sldId id="472" r:id="rId20"/>
    <p:sldId id="268" r:id="rId21"/>
  </p:sldIdLst>
  <p:sldSz cx="9144000" cy="5143500" type="screen16x9"/>
  <p:notesSz cx="6858000" cy="9144000"/>
  <p:defaultTextStyle>
    <a:defPPr>
      <a:defRPr lang="pt-BR"/>
    </a:defPPr>
    <a:lvl1pPr marL="0" algn="l" defTabSz="76197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380985" algn="l" defTabSz="76197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761970" algn="l" defTabSz="76197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142954" algn="l" defTabSz="76197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1523939" algn="l" defTabSz="76197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1904924" algn="l" defTabSz="76197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2285909" algn="l" defTabSz="76197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2666893" algn="l" defTabSz="76197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3047878" algn="l" defTabSz="76197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0000"/>
    <a:srgbClr val="BB191A"/>
    <a:srgbClr val="C00000"/>
    <a:srgbClr val="C4161E"/>
    <a:srgbClr val="EFEFEE"/>
    <a:srgbClr val="810000"/>
    <a:srgbClr val="5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53" autoAdjust="0"/>
    <p:restoredTop sz="95934"/>
  </p:normalViewPr>
  <p:slideViewPr>
    <p:cSldViewPr snapToGrid="0" snapToObjects="1">
      <p:cViewPr varScale="1">
        <p:scale>
          <a:sx n="144" d="100"/>
          <a:sy n="144" d="100"/>
        </p:scale>
        <p:origin x="102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5" d="100"/>
          <a:sy n="85" d="100"/>
        </p:scale>
        <p:origin x="-378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F1845E-ED4D-4542-B735-2AEBE863236D}" type="datetimeFigureOut">
              <a:rPr lang="pt-BR" smtClean="0"/>
              <a:t>21/01/2026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6AB0D1-95ED-4BDB-9F83-896148C63D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310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6197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380985" algn="l" defTabSz="76197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761970" algn="l" defTabSz="76197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142954" algn="l" defTabSz="76197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523939" algn="l" defTabSz="76197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1904924" algn="l" defTabSz="76197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285909" algn="l" defTabSz="76197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666893" algn="l" defTabSz="76197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047878" algn="l" defTabSz="76197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6CBA14-6C92-BF40-91AA-6AF6BBE3B2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C9FFDA5-DF38-E94B-A040-60FDCAE925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700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00"/>
            </a:lvl4pPr>
            <a:lvl5pPr marL="1523939" indent="0" algn="ctr">
              <a:buNone/>
              <a:defRPr sz="1300"/>
            </a:lvl5pPr>
            <a:lvl6pPr marL="1904924" indent="0" algn="ctr">
              <a:buNone/>
              <a:defRPr sz="1300"/>
            </a:lvl6pPr>
            <a:lvl7pPr marL="2285909" indent="0" algn="ctr">
              <a:buNone/>
              <a:defRPr sz="1300"/>
            </a:lvl7pPr>
            <a:lvl8pPr marL="2666893" indent="0" algn="ctr">
              <a:buNone/>
              <a:defRPr sz="1300"/>
            </a:lvl8pPr>
            <a:lvl9pPr marL="3047878" indent="0" algn="ctr">
              <a:buNone/>
              <a:defRPr sz="13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1F526BB-9B86-6D42-BBF1-9191015FA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DF07B-EB66-7D42-8E97-B01A4EF46ABA}" type="datetimeFigureOut">
              <a:rPr lang="pt-BR" smtClean="0"/>
              <a:t>21/01/2026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A879E9B-84A4-634E-865E-2AB9ED4CC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595DE4F-8B33-7146-BF17-B4AACF82E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3E47F-3EE8-9345-904D-BEEA41ED0A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5412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B28AB1-61A6-7943-97A9-658AA173D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0D60E79-C75A-7541-8F51-E76DF100E6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612D33D-B4DD-9545-943A-DF89577CA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DF07B-EB66-7D42-8E97-B01A4EF46ABA}" type="datetimeFigureOut">
              <a:rPr lang="pt-BR" smtClean="0"/>
              <a:t>21/01/2026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53E7B8D-AEF5-6247-916B-612CC636E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066A0BE-7FF1-9B44-A1F4-AD25F53B4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3E47F-3EE8-9345-904D-BEEA41ED0A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43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BEB9E23-E354-4745-9343-35DD3D6307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15CCD2D-2B9C-2742-BF41-AB11CAD01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3818E85-2866-0F4E-A41D-627190612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DF07B-EB66-7D42-8E97-B01A4EF46ABA}" type="datetimeFigureOut">
              <a:rPr lang="pt-BR" smtClean="0"/>
              <a:t>21/01/2026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8AD7AE7-447E-D848-9DD6-39B11C073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95FF8B9-B125-9B46-BDB6-F039245B1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3E47F-3EE8-9345-904D-BEEA41ED0A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8811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984838-52F6-FC4C-892E-1C5BFAEBD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13F7ED3-2706-DC4F-B2EA-616D9BEE90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1191CD1-43F4-FE4A-BB9A-17C5B0286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DF07B-EB66-7D42-8E97-B01A4EF46ABA}" type="datetimeFigureOut">
              <a:rPr lang="pt-BR" smtClean="0"/>
              <a:t>21/01/2026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E8E2DD2-4B79-8E43-858B-40AB864F3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A1AE280-EA01-944C-9897-0FF5843AA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3E47F-3EE8-9345-904D-BEEA41ED0A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7396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D120AE-E1E3-8445-9290-AF868A2D5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41C6269-BCB0-8440-A05F-9BD31B1830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38098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E3E9E9F-AA4D-4640-AD63-BD785527D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DF07B-EB66-7D42-8E97-B01A4EF46ABA}" type="datetimeFigureOut">
              <a:rPr lang="pt-BR" smtClean="0"/>
              <a:t>21/01/2026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E9BDB1D-725B-5042-A6B6-95376E1CE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830DE7F-1167-3148-A5B9-98EF5AB67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3E47F-3EE8-9345-904D-BEEA41ED0A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3152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82BB9A-999E-5B48-BF8F-03F303867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AB1F746-EF15-0847-A52D-E1DF6DB7B1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1" y="1369219"/>
            <a:ext cx="3886200" cy="326350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757FEF2-BEFA-1141-99B9-FF1406727F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1" y="1369219"/>
            <a:ext cx="3886200" cy="326350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6BEBB80-6B8E-4E4C-8F08-5CF6102AF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DF07B-EB66-7D42-8E97-B01A4EF46ABA}" type="datetimeFigureOut">
              <a:rPr lang="pt-BR" smtClean="0"/>
              <a:t>21/01/2026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F12D214-9EFD-C848-9326-345155592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AE8B4E7-71B8-3640-B812-3F6201CCD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3E47F-3EE8-9345-904D-BEEA41ED0A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286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897ABF-7A83-0742-A033-F5A1945C2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273846"/>
            <a:ext cx="7886700" cy="994172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BDE23D4-4800-B148-967B-090BA640F0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700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00" b="1"/>
            </a:lvl4pPr>
            <a:lvl5pPr marL="1523939" indent="0">
              <a:buNone/>
              <a:defRPr sz="1300" b="1"/>
            </a:lvl5pPr>
            <a:lvl6pPr marL="1904924" indent="0">
              <a:buNone/>
              <a:defRPr sz="1300" b="1"/>
            </a:lvl6pPr>
            <a:lvl7pPr marL="2285909" indent="0">
              <a:buNone/>
              <a:defRPr sz="1300" b="1"/>
            </a:lvl7pPr>
            <a:lvl8pPr marL="2666893" indent="0">
              <a:buNone/>
              <a:defRPr sz="1300" b="1"/>
            </a:lvl8pPr>
            <a:lvl9pPr marL="3047878" indent="0">
              <a:buNone/>
              <a:defRPr sz="13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B5F22FD-A5C4-274F-9527-02E257BAE1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1F1DE95-FCDB-A945-9732-F91E8A7AA7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700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00" b="1"/>
            </a:lvl4pPr>
            <a:lvl5pPr marL="1523939" indent="0">
              <a:buNone/>
              <a:defRPr sz="1300" b="1"/>
            </a:lvl5pPr>
            <a:lvl6pPr marL="1904924" indent="0">
              <a:buNone/>
              <a:defRPr sz="1300" b="1"/>
            </a:lvl6pPr>
            <a:lvl7pPr marL="2285909" indent="0">
              <a:buNone/>
              <a:defRPr sz="1300" b="1"/>
            </a:lvl7pPr>
            <a:lvl8pPr marL="2666893" indent="0">
              <a:buNone/>
              <a:defRPr sz="1300" b="1"/>
            </a:lvl8pPr>
            <a:lvl9pPr marL="3047878" indent="0">
              <a:buNone/>
              <a:defRPr sz="13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49054693-ED8A-D149-B13A-D04C2FF188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64FE9600-E54F-8F4E-B423-A22938F20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DF07B-EB66-7D42-8E97-B01A4EF46ABA}" type="datetimeFigureOut">
              <a:rPr lang="pt-BR" smtClean="0"/>
              <a:t>21/01/2026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275BB27C-398D-4643-ABE6-35A7F1E94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035F1EA8-39C3-374D-837B-820122014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3E47F-3EE8-9345-904D-BEEA41ED0A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1081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2C2EDA-6EFA-B544-96D6-B0E4EF20F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19C2EEF-E5C5-0C4A-896D-6484463E6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DF07B-EB66-7D42-8E97-B01A4EF46ABA}" type="datetimeFigureOut">
              <a:rPr lang="pt-BR" smtClean="0"/>
              <a:t>21/01/2026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3191850-350F-3549-A5D4-F8C3CDC59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69803CD4-D2CE-E947-A1BA-AE93DA369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3E47F-3EE8-9345-904D-BEEA41ED0A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0919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87241693-C31F-194B-BBB4-5557D7D42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DF07B-EB66-7D42-8E97-B01A4EF46ABA}" type="datetimeFigureOut">
              <a:rPr lang="pt-BR" smtClean="0"/>
              <a:t>21/01/2026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2110E27F-3E98-BB4F-A17B-74F1E05F6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40DE77B-2078-5746-B79D-5EE4EDC3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3E47F-3EE8-9345-904D-BEEA41ED0A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9774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6385D0-5304-524E-B604-73179DF0A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7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410BE7D-5430-DC48-9976-680A6156DA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BE4F216-7594-F342-B9F1-77B1C155D0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300"/>
            </a:lvl1pPr>
            <a:lvl2pPr marL="380985" indent="0">
              <a:buNone/>
              <a:defRPr sz="1200"/>
            </a:lvl2pPr>
            <a:lvl3pPr marL="761970" indent="0">
              <a:buNone/>
              <a:defRPr sz="1000"/>
            </a:lvl3pPr>
            <a:lvl4pPr marL="1142954" indent="0">
              <a:buNone/>
              <a:defRPr sz="800"/>
            </a:lvl4pPr>
            <a:lvl5pPr marL="1523939" indent="0">
              <a:buNone/>
              <a:defRPr sz="800"/>
            </a:lvl5pPr>
            <a:lvl6pPr marL="1904924" indent="0">
              <a:buNone/>
              <a:defRPr sz="800"/>
            </a:lvl6pPr>
            <a:lvl7pPr marL="2285909" indent="0">
              <a:buNone/>
              <a:defRPr sz="800"/>
            </a:lvl7pPr>
            <a:lvl8pPr marL="2666893" indent="0">
              <a:buNone/>
              <a:defRPr sz="800"/>
            </a:lvl8pPr>
            <a:lvl9pPr marL="3047878" indent="0">
              <a:buNone/>
              <a:defRPr sz="8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5910C99-C1BC-D840-9B57-2785D6033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DF07B-EB66-7D42-8E97-B01A4EF46ABA}" type="datetimeFigureOut">
              <a:rPr lang="pt-BR" smtClean="0"/>
              <a:t>21/01/2026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3D7F7FF-A8FB-BE44-90E3-238B9F0CB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79D1558-FB33-9C45-84ED-D7B681F5C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3E47F-3EE8-9345-904D-BEEA41ED0A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7363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C4A7C1-ADA4-B54F-8009-7DD458BDF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7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DFA1D9EC-444E-E24F-9D4E-04A494D4C1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 marL="0" indent="0">
              <a:buNone/>
              <a:defRPr sz="2700"/>
            </a:lvl1pPr>
            <a:lvl2pPr marL="380985" indent="0">
              <a:buNone/>
              <a:defRPr sz="2300"/>
            </a:lvl2pPr>
            <a:lvl3pPr marL="761970" indent="0">
              <a:buNone/>
              <a:defRPr sz="2000"/>
            </a:lvl3pPr>
            <a:lvl4pPr marL="1142954" indent="0">
              <a:buNone/>
              <a:defRPr sz="1700"/>
            </a:lvl4pPr>
            <a:lvl5pPr marL="1523939" indent="0">
              <a:buNone/>
              <a:defRPr sz="1700"/>
            </a:lvl5pPr>
            <a:lvl6pPr marL="1904924" indent="0">
              <a:buNone/>
              <a:defRPr sz="1700"/>
            </a:lvl6pPr>
            <a:lvl7pPr marL="2285909" indent="0">
              <a:buNone/>
              <a:defRPr sz="1700"/>
            </a:lvl7pPr>
            <a:lvl8pPr marL="2666893" indent="0">
              <a:buNone/>
              <a:defRPr sz="1700"/>
            </a:lvl8pPr>
            <a:lvl9pPr marL="3047878" indent="0">
              <a:buNone/>
              <a:defRPr sz="17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C388B7A-0EB3-3A49-B9BA-83848A7A00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300"/>
            </a:lvl1pPr>
            <a:lvl2pPr marL="380985" indent="0">
              <a:buNone/>
              <a:defRPr sz="1200"/>
            </a:lvl2pPr>
            <a:lvl3pPr marL="761970" indent="0">
              <a:buNone/>
              <a:defRPr sz="1000"/>
            </a:lvl3pPr>
            <a:lvl4pPr marL="1142954" indent="0">
              <a:buNone/>
              <a:defRPr sz="800"/>
            </a:lvl4pPr>
            <a:lvl5pPr marL="1523939" indent="0">
              <a:buNone/>
              <a:defRPr sz="800"/>
            </a:lvl5pPr>
            <a:lvl6pPr marL="1904924" indent="0">
              <a:buNone/>
              <a:defRPr sz="800"/>
            </a:lvl6pPr>
            <a:lvl7pPr marL="2285909" indent="0">
              <a:buNone/>
              <a:defRPr sz="800"/>
            </a:lvl7pPr>
            <a:lvl8pPr marL="2666893" indent="0">
              <a:buNone/>
              <a:defRPr sz="800"/>
            </a:lvl8pPr>
            <a:lvl9pPr marL="3047878" indent="0">
              <a:buNone/>
              <a:defRPr sz="8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57D67F0-F4E4-754C-AC7F-EF6A6417F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DF07B-EB66-7D42-8E97-B01A4EF46ABA}" type="datetimeFigureOut">
              <a:rPr lang="pt-BR" smtClean="0"/>
              <a:t>21/01/2026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D37F927-E5C2-3C4D-A097-19B617FD5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F95FEA6-49F1-D244-A1A3-1D4748FA1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3E47F-3EE8-9345-904D-BEEA41ED0A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5547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2BD9696-A387-3049-9EC7-52A08E5DF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6"/>
            <a:ext cx="7886700" cy="994172"/>
          </a:xfrm>
          <a:prstGeom prst="rect">
            <a:avLst/>
          </a:prstGeom>
        </p:spPr>
        <p:txBody>
          <a:bodyPr vert="horz" lIns="76197" tIns="38098" rIns="76197" bIns="38098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D4638F5-9722-D343-A19B-A8A84C4A39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vert="horz" lIns="76197" tIns="38098" rIns="76197" bIns="38098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9C81635-6C84-B340-9A03-96A5548ED6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</p:spPr>
        <p:txBody>
          <a:bodyPr vert="horz" lIns="76197" tIns="38098" rIns="76197" bIns="38098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2DF07B-EB66-7D42-8E97-B01A4EF46ABA}" type="datetimeFigureOut">
              <a:rPr lang="pt-BR" smtClean="0"/>
              <a:t>21/01/2026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206DE8C-E722-044A-AA4B-FCBB84174C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2" y="4767264"/>
            <a:ext cx="3086100" cy="273844"/>
          </a:xfrm>
          <a:prstGeom prst="rect">
            <a:avLst/>
          </a:prstGeom>
        </p:spPr>
        <p:txBody>
          <a:bodyPr vert="horz" lIns="76197" tIns="38098" rIns="76197" bIns="38098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88C51D6-D506-274C-A7BD-E83AB5E865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1" y="4767264"/>
            <a:ext cx="2057400" cy="273844"/>
          </a:xfrm>
          <a:prstGeom prst="rect">
            <a:avLst/>
          </a:prstGeom>
        </p:spPr>
        <p:txBody>
          <a:bodyPr vert="horz" lIns="76197" tIns="38098" rIns="76197" bIns="38098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03E47F-3EE8-9345-904D-BEEA41ED0A1B}" type="slidenum">
              <a:rPr lang="pt-BR" smtClean="0"/>
              <a:t>‹nº›</a:t>
            </a:fld>
            <a:endParaRPr lang="pt-BR"/>
          </a:p>
        </p:txBody>
      </p:sp>
      <p:pic>
        <p:nvPicPr>
          <p:cNvPr id="9" name="Imagem 7"/>
          <p:cNvPicPr/>
          <p:nvPr userDrawn="1"/>
        </p:nvPicPr>
        <p:blipFill>
          <a:blip r:embed="rId13"/>
          <a:stretch/>
        </p:blipFill>
        <p:spPr>
          <a:xfrm>
            <a:off x="360" y="0"/>
            <a:ext cx="9142920" cy="514332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921880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761970" rtl="0" eaLnBrk="1" latinLnBrk="0" hangingPunct="1">
        <a:lnSpc>
          <a:spcPct val="90000"/>
        </a:lnSpc>
        <a:spcBef>
          <a:spcPct val="0"/>
        </a:spcBef>
        <a:buNone/>
        <a:defRPr sz="3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0492" indent="-190492" algn="l" defTabSz="761970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7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f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f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Padrão do plano de fundo&#10;&#10;Descrição gerada automaticamente com confiança média">
            <a:extLst>
              <a:ext uri="{FF2B5EF4-FFF2-40B4-BE49-F238E27FC236}">
                <a16:creationId xmlns:a16="http://schemas.microsoft.com/office/drawing/2014/main" id="{804589F8-07D3-E446-BBF2-A03036F3924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8" cy="5143499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6D003F58-78B9-4F21-A786-CBBB6D99CC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350100" y="2098964"/>
            <a:ext cx="2535676" cy="865536"/>
          </a:xfrm>
          <a:prstGeom prst="rect">
            <a:avLst/>
          </a:prstGeom>
          <a:solidFill>
            <a:srgbClr val="EFEF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DCD649A5-ABA5-4361-A023-66B39413692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350100" y="2439882"/>
            <a:ext cx="2535676" cy="259404"/>
          </a:xfrm>
          <a:prstGeom prst="rect">
            <a:avLst/>
          </a:prstGeom>
          <a:solidFill>
            <a:srgbClr val="C416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79B2140-B15B-0E07-C5A3-81C56A2E9166}"/>
              </a:ext>
            </a:extLst>
          </p:cNvPr>
          <p:cNvSpPr txBox="1"/>
          <p:nvPr/>
        </p:nvSpPr>
        <p:spPr>
          <a:xfrm>
            <a:off x="6010687" y="3135133"/>
            <a:ext cx="283686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2800" b="1" dirty="0"/>
              <a:t>CAP do Bem</a:t>
            </a:r>
            <a:br>
              <a:rPr lang="pt-BR" sz="2800" b="1" dirty="0"/>
            </a:br>
            <a:r>
              <a:rPr lang="pt-BR" sz="2800" b="1" dirty="0"/>
              <a:t>Chave do Coração</a:t>
            </a:r>
          </a:p>
        </p:txBody>
      </p:sp>
      <p:sp>
        <p:nvSpPr>
          <p:cNvPr id="9" name="Shape 1006">
            <a:extLst>
              <a:ext uri="{FF2B5EF4-FFF2-40B4-BE49-F238E27FC236}">
                <a16:creationId xmlns:a16="http://schemas.microsoft.com/office/drawing/2014/main" id="{2C25903F-960D-96F2-043B-F9378E4CB748}"/>
              </a:ext>
            </a:extLst>
          </p:cNvPr>
          <p:cNvSpPr/>
          <p:nvPr/>
        </p:nvSpPr>
        <p:spPr>
          <a:xfrm>
            <a:off x="3799568" y="1911368"/>
            <a:ext cx="5047985" cy="443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defRPr sz="4800" b="1"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rPr lang="pt-BR" sz="3600" dirty="0" err="1">
                <a:latin typeface="Myriad Pro Cond" panose="020B0506030403020204" pitchFamily="34" charset="0"/>
              </a:rPr>
              <a:t>Desenvolvimento</a:t>
            </a:r>
            <a:r>
              <a:rPr lang="pt-BR" sz="3600" dirty="0" err="1">
                <a:solidFill>
                  <a:srgbClr val="C00000"/>
                </a:solidFill>
                <a:latin typeface="Myriad Pro Cond" panose="020B0506030403020204" pitchFamily="34" charset="0"/>
              </a:rPr>
              <a:t>Social</a:t>
            </a:r>
            <a:endParaRPr sz="3600" dirty="0">
              <a:solidFill>
                <a:srgbClr val="C00000"/>
              </a:solidFill>
              <a:latin typeface="Myriad Pro Cond" panose="020B0506030403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4B86247-12A7-6CB6-5B86-DF59802DAC82}"/>
              </a:ext>
            </a:extLst>
          </p:cNvPr>
          <p:cNvSpPr txBox="1"/>
          <p:nvPr/>
        </p:nvSpPr>
        <p:spPr>
          <a:xfrm>
            <a:off x="7128517" y="2354566"/>
            <a:ext cx="16645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2000" b="1" dirty="0">
                <a:solidFill>
                  <a:schemeClr val="bg1"/>
                </a:solidFill>
              </a:rPr>
              <a:t>Doações 2025</a:t>
            </a:r>
          </a:p>
        </p:txBody>
      </p:sp>
    </p:spTree>
    <p:extLst>
      <p:ext uri="{BB962C8B-B14F-4D97-AF65-F5344CB8AC3E}">
        <p14:creationId xmlns:p14="http://schemas.microsoft.com/office/powerpoint/2010/main" val="23172133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68B63F-198B-DC8F-9E39-1248B15D0B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DE615E1D-80F6-DBEC-7D93-C19D176F4EC2}"/>
              </a:ext>
            </a:extLst>
          </p:cNvPr>
          <p:cNvCxnSpPr/>
          <p:nvPr/>
        </p:nvCxnSpPr>
        <p:spPr>
          <a:xfrm>
            <a:off x="298938" y="6400797"/>
            <a:ext cx="1113106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7" name="Imagem 6" descr="Logotipo&#10;&#10;Descrição gerada automaticamente">
            <a:extLst>
              <a:ext uri="{FF2B5EF4-FFF2-40B4-BE49-F238E27FC236}">
                <a16:creationId xmlns:a16="http://schemas.microsoft.com/office/drawing/2014/main" id="{93590171-E30B-3325-B9EE-2E21C2652F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7886" y="6040618"/>
            <a:ext cx="652406" cy="652406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6D2ED369-3783-3F92-F774-438742400CC0}"/>
              </a:ext>
            </a:extLst>
          </p:cNvPr>
          <p:cNvSpPr/>
          <p:nvPr/>
        </p:nvSpPr>
        <p:spPr>
          <a:xfrm>
            <a:off x="10234189" y="6636899"/>
            <a:ext cx="22430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pt-BR" sz="1000" dirty="0">
                <a:latin typeface="Calibri Light" pitchFamily="34" charset="0"/>
                <a:cs typeface="Calibri Light" pitchFamily="34" charset="0"/>
              </a:rPr>
              <a:t>Desenvolvimento Social</a:t>
            </a: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C50F4342-895B-02F1-22C9-667F356054D2}"/>
              </a:ext>
            </a:extLst>
          </p:cNvPr>
          <p:cNvSpPr txBox="1"/>
          <p:nvPr/>
        </p:nvSpPr>
        <p:spPr>
          <a:xfrm>
            <a:off x="6500191" y="-159615"/>
            <a:ext cx="2075278" cy="7261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6720"/>
              </a:lnSpc>
            </a:pPr>
            <a:r>
              <a:rPr lang="en-US" sz="2400" b="1" dirty="0">
                <a:latin typeface="Open Sans 2 Bold"/>
                <a:ea typeface="Open Sans 2 Bold"/>
                <a:cs typeface="Open Sans 2 Bold"/>
                <a:sym typeface="Open Sans 2 Bold"/>
              </a:rPr>
              <a:t>Doações 2025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36E9B36C-F3FF-3807-8169-F822F5B24FD5}"/>
              </a:ext>
            </a:extLst>
          </p:cNvPr>
          <p:cNvSpPr txBox="1"/>
          <p:nvPr/>
        </p:nvSpPr>
        <p:spPr>
          <a:xfrm>
            <a:off x="7600122" y="420772"/>
            <a:ext cx="906360" cy="3927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3600"/>
              </a:lnSpc>
            </a:pPr>
            <a:r>
              <a:rPr lang="en-US" sz="1600" b="1">
                <a:latin typeface="Open Sans 2 Bold"/>
                <a:ea typeface="Open Sans 2 Bold"/>
                <a:cs typeface="Open Sans 2 Bold"/>
                <a:sym typeface="Open Sans 2 Bold"/>
              </a:rPr>
              <a:t>Julho</a:t>
            </a:r>
            <a:endParaRPr lang="en-US" sz="1600" b="1" dirty="0">
              <a:latin typeface="Open Sans 2 Bold"/>
              <a:ea typeface="Open Sans 2 Bold"/>
              <a:cs typeface="Open Sans 2 Bold"/>
              <a:sym typeface="Open Sans 2 Bold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FDFB115-9158-BA65-24AC-3D7504C4577B}"/>
              </a:ext>
            </a:extLst>
          </p:cNvPr>
          <p:cNvSpPr txBox="1"/>
          <p:nvPr/>
        </p:nvSpPr>
        <p:spPr>
          <a:xfrm>
            <a:off x="0" y="0"/>
            <a:ext cx="4792256" cy="4139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CAP do Bem</a:t>
            </a:r>
          </a:p>
          <a:p>
            <a:endParaRPr lang="pt-BR" sz="1000" dirty="0"/>
          </a:p>
          <a:p>
            <a:pPr>
              <a:buNone/>
            </a:pPr>
            <a:r>
              <a:rPr lang="pt-BR" sz="1100" b="1" i="0" dirty="0">
                <a:solidFill>
                  <a:srgbClr val="000000"/>
                </a:solidFill>
                <a:effectLst/>
                <a:latin typeface="YAFdJt8dAY0 0"/>
              </a:rPr>
              <a:t>Distribuição de Marmitas</a:t>
            </a:r>
            <a:endParaRPr lang="pt-BR" sz="11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</a:t>
            </a:r>
            <a:r>
              <a:rPr lang="pt-BR" sz="1000" i="0" dirty="0">
                <a:solidFill>
                  <a:srgbClr val="000000"/>
                </a:solidFill>
                <a:effectLst/>
                <a:latin typeface="YAFdJt8dAY0 0"/>
              </a:rPr>
              <a:t>Pessoas em situação de rua – 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900</a:t>
            </a:r>
            <a:r>
              <a:rPr lang="pt-BR" sz="1000" i="0" dirty="0">
                <a:solidFill>
                  <a:srgbClr val="000000"/>
                </a:solidFill>
                <a:effectLst/>
                <a:latin typeface="YAFdJt8dAY0 0"/>
              </a:rPr>
              <a:t> marmitas|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354</a:t>
            </a:r>
            <a:r>
              <a:rPr lang="pt-BR" sz="1000" i="0" dirty="0">
                <a:solidFill>
                  <a:srgbClr val="000000"/>
                </a:solidFill>
                <a:effectLst/>
                <a:latin typeface="YAFdJt8dAY0 0"/>
              </a:rPr>
              <a:t> roupas</a:t>
            </a:r>
          </a:p>
          <a:p>
            <a:pPr>
              <a:buNone/>
            </a:pP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100" b="1" i="0" dirty="0">
                <a:solidFill>
                  <a:srgbClr val="000000"/>
                </a:solidFill>
                <a:effectLst/>
                <a:latin typeface="YAFdJt8dAY0 0"/>
              </a:rPr>
              <a:t>Doação de associados</a:t>
            </a:r>
            <a:endParaRPr lang="pt-BR" sz="11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•Leitura para Todos – 1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.086 livros|619 CDs e DVDs|115 eletrônicos|235 Óculos|31 Caixas de Óculos;</a:t>
            </a:r>
          </a:p>
          <a:p>
            <a:pPr>
              <a:buNone/>
            </a:pPr>
            <a:r>
              <a:rPr lang="pt-BR" sz="1000" dirty="0">
                <a:solidFill>
                  <a:srgbClr val="000000"/>
                </a:solidFill>
                <a:latin typeface="YAFdJt8dAY0 0"/>
              </a:rPr>
              <a:t>•CAP Integra – 186 livros|190 DVDs;</a:t>
            </a: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•Associação </a:t>
            </a:r>
            <a:r>
              <a:rPr lang="pt-BR" sz="1000" b="0" i="0" dirty="0" err="1">
                <a:solidFill>
                  <a:srgbClr val="000000"/>
                </a:solidFill>
                <a:effectLst/>
                <a:latin typeface="YAFdJt8dAY0 0"/>
              </a:rPr>
              <a:t>Camino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 </a:t>
            </a:r>
            <a:r>
              <a:rPr lang="pt-BR" sz="1000" b="0" i="0" dirty="0" err="1">
                <a:solidFill>
                  <a:srgbClr val="000000"/>
                </a:solidFill>
                <a:effectLst/>
                <a:latin typeface="YAFdJt8dAY0 0"/>
              </a:rPr>
              <a:t>Schooll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- 116 Livros;</a:t>
            </a: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Associação Comunitária Fazendinha Osasco 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- 912 roupas |221 brinquedos |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106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 sapatos|112 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u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tensílios para casa;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•Associação Clube de Mães </a:t>
            </a:r>
            <a:r>
              <a:rPr lang="pt-BR" sz="1000" b="0" i="0" dirty="0" err="1">
                <a:solidFill>
                  <a:srgbClr val="000000"/>
                </a:solidFill>
                <a:effectLst/>
                <a:latin typeface="YAFdJt8dAY0 0"/>
              </a:rPr>
              <a:t>Alieta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 - 725 roupas|210 brinquedos|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35 sapatos|168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 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u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tensílios de casa;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•Igreja Batista Restauração em Cristo- 372 roupas|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166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 brinquedos|43 sapatos|109 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u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ten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sílios de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 casa;</a:t>
            </a:r>
          </a:p>
          <a:p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•Instituto em Defesa da Cidadania - 399 roupas|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115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 brinquedos|45 sapatos|131 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u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ten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sílios de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 casa;</a:t>
            </a:r>
          </a:p>
          <a:p>
            <a:pPr>
              <a:buNone/>
            </a:pPr>
            <a:r>
              <a:rPr lang="pt-BR" sz="1000" dirty="0">
                <a:solidFill>
                  <a:srgbClr val="000000"/>
                </a:solidFill>
                <a:latin typeface="YAFdJt8dAY0 0"/>
              </a:rPr>
              <a:t>•Instituto </a:t>
            </a:r>
            <a:r>
              <a:rPr lang="pt-BR" sz="1000" dirty="0" err="1">
                <a:solidFill>
                  <a:srgbClr val="000000"/>
                </a:solidFill>
                <a:latin typeface="YAFdJt8dAY0 0"/>
              </a:rPr>
              <a:t>Hatus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– 532 Roupas|25 Brinquedos|65 Sapatos|272 Utensílios de Casa</a:t>
            </a:r>
            <a:endParaRPr lang="pt-BR" sz="1000" b="0" i="0" dirty="0">
              <a:solidFill>
                <a:srgbClr val="000000"/>
              </a:solidFill>
              <a:effectLst/>
              <a:latin typeface="YAFdJt8dAY0 0"/>
            </a:endParaRPr>
          </a:p>
          <a:p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•Associada: Paula Regina F. R. Valente – 37 Uniformes Escolares Dante</a:t>
            </a:r>
          </a:p>
          <a:p>
            <a:r>
              <a:rPr lang="pt-BR" sz="1000" dirty="0">
                <a:solidFill>
                  <a:srgbClr val="000000"/>
                </a:solidFill>
                <a:latin typeface="YAFdJt8dAY0 0"/>
              </a:rPr>
              <a:t>•Colaborador: Ronaldo Pereira Leal – 92 Fraldas.</a:t>
            </a:r>
          </a:p>
          <a:p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endParaRPr lang="pt-BR" sz="1000" dirty="0"/>
          </a:p>
          <a:p>
            <a:endParaRPr lang="pt-BR" dirty="0"/>
          </a:p>
          <a:p>
            <a:endParaRPr lang="pt-BR" sz="1100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1107DF4-92BE-278E-FF29-59127B7E0A03}"/>
              </a:ext>
            </a:extLst>
          </p:cNvPr>
          <p:cNvSpPr txBox="1"/>
          <p:nvPr/>
        </p:nvSpPr>
        <p:spPr>
          <a:xfrm>
            <a:off x="5132654" y="1098032"/>
            <a:ext cx="3537460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pt-BR" sz="1100" b="1" i="0" dirty="0">
                <a:solidFill>
                  <a:srgbClr val="000000"/>
                </a:solidFill>
                <a:effectLst/>
                <a:latin typeface="YAFdJt8dAY0 0"/>
              </a:rPr>
              <a:t>Doação Club Athletico Paulistano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•Família de Ubiratan Gomes – 2 cestas básicas;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</a:t>
            </a:r>
            <a:r>
              <a:rPr lang="pt-BR" sz="1000" b="0" i="0" dirty="0" err="1">
                <a:solidFill>
                  <a:srgbClr val="000000"/>
                </a:solidFill>
                <a:effectLst/>
                <a:latin typeface="YAFdJt8dAY0 0"/>
              </a:rPr>
              <a:t>Unidown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 Instituto Social – 20 cestas básicas;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•Atletas do Judô do CAP – 20 cestas básicas;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•Atletas de Esgrima do CAP - 6 cestas básicas.</a:t>
            </a: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•Colaborador: Rogerio Rodrigues Barreto – 1 Cadeira de rodas</a:t>
            </a:r>
          </a:p>
          <a:p>
            <a:pPr>
              <a:buNone/>
            </a:pP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b="1" i="0" dirty="0">
                <a:solidFill>
                  <a:srgbClr val="FF0000"/>
                </a:solidFill>
                <a:effectLst/>
                <a:latin typeface="YAFdJt8dAY0 0"/>
              </a:rPr>
              <a:t>Chave do Coração </a:t>
            </a:r>
          </a:p>
          <a:p>
            <a:pPr>
              <a:buNone/>
            </a:pPr>
            <a:endParaRPr lang="pt-BR" sz="1000" dirty="0">
              <a:solidFill>
                <a:srgbClr val="000000"/>
              </a:solidFill>
              <a:latin typeface="YAFdJt8dAY0 0"/>
            </a:endParaRPr>
          </a:p>
          <a:p>
            <a:r>
              <a:rPr lang="pt-BR" sz="1000" b="1" dirty="0">
                <a:solidFill>
                  <a:srgbClr val="000000"/>
                </a:solidFill>
                <a:latin typeface="YAFdJt8dAY0 0"/>
              </a:rPr>
              <a:t>Doação Club Athletico Paulistano</a:t>
            </a:r>
            <a:endParaRPr lang="pt-BR" sz="800" dirty="0">
              <a:solidFill>
                <a:srgbClr val="000000"/>
              </a:solidFill>
              <a:latin typeface="YAFdJt8dAY0 0"/>
            </a:endParaRPr>
          </a:p>
          <a:p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 Instituto Renovação – 529 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Materiais de construção</a:t>
            </a:r>
            <a:endParaRPr lang="pt-BR" sz="1000" b="0" i="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endParaRPr lang="pt-BR" sz="1000" dirty="0">
              <a:solidFill>
                <a:srgbClr val="000000"/>
              </a:solidFill>
              <a:latin typeface="YAFdJt8dAY0 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890621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7A51CF-5918-6517-6A12-E51DAE5C1F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1381C982-E0A6-E12F-4998-5A23B642CAD9}"/>
              </a:ext>
            </a:extLst>
          </p:cNvPr>
          <p:cNvCxnSpPr/>
          <p:nvPr/>
        </p:nvCxnSpPr>
        <p:spPr>
          <a:xfrm>
            <a:off x="298938" y="6400797"/>
            <a:ext cx="1113106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7" name="Imagem 6" descr="Logotipo&#10;&#10;Descrição gerada automaticamente">
            <a:extLst>
              <a:ext uri="{FF2B5EF4-FFF2-40B4-BE49-F238E27FC236}">
                <a16:creationId xmlns:a16="http://schemas.microsoft.com/office/drawing/2014/main" id="{DD2093D5-B778-8B16-EA6C-E0FC07ABDE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7886" y="6040618"/>
            <a:ext cx="652406" cy="652406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DA48C347-634E-C5BD-A51B-574D5C290136}"/>
              </a:ext>
            </a:extLst>
          </p:cNvPr>
          <p:cNvSpPr/>
          <p:nvPr/>
        </p:nvSpPr>
        <p:spPr>
          <a:xfrm>
            <a:off x="10234189" y="6636899"/>
            <a:ext cx="22430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pt-BR" sz="1000" dirty="0">
                <a:latin typeface="Calibri Light" pitchFamily="34" charset="0"/>
                <a:cs typeface="Calibri Light" pitchFamily="34" charset="0"/>
              </a:rPr>
              <a:t>Desenvolvimento Social</a:t>
            </a: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B96C9196-9F61-B9EB-C22C-DFFD5A44C248}"/>
              </a:ext>
            </a:extLst>
          </p:cNvPr>
          <p:cNvSpPr txBox="1"/>
          <p:nvPr/>
        </p:nvSpPr>
        <p:spPr>
          <a:xfrm>
            <a:off x="6500191" y="-159615"/>
            <a:ext cx="2075278" cy="7261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6720"/>
              </a:lnSpc>
            </a:pPr>
            <a:r>
              <a:rPr lang="en-US" sz="2400" b="1" dirty="0">
                <a:latin typeface="Open Sans 2 Bold"/>
                <a:ea typeface="Open Sans 2 Bold"/>
                <a:cs typeface="Open Sans 2 Bold"/>
                <a:sym typeface="Open Sans 2 Bold"/>
              </a:rPr>
              <a:t>Doações 2025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1F6F44C7-B90E-A708-B6CE-B9726B1FF49A}"/>
              </a:ext>
            </a:extLst>
          </p:cNvPr>
          <p:cNvSpPr txBox="1"/>
          <p:nvPr/>
        </p:nvSpPr>
        <p:spPr>
          <a:xfrm>
            <a:off x="7600122" y="420772"/>
            <a:ext cx="906360" cy="3927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3600"/>
              </a:lnSpc>
            </a:pPr>
            <a:r>
              <a:rPr lang="en-US" sz="1600" b="1" dirty="0">
                <a:latin typeface="Open Sans 2 Bold"/>
                <a:ea typeface="Open Sans 2 Bold"/>
                <a:cs typeface="Open Sans 2 Bold"/>
                <a:sym typeface="Open Sans 2 Bold"/>
              </a:rPr>
              <a:t>Agosto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D66EE3A-9110-318E-F3F8-FAAD4C4C4BED}"/>
              </a:ext>
            </a:extLst>
          </p:cNvPr>
          <p:cNvSpPr txBox="1"/>
          <p:nvPr/>
        </p:nvSpPr>
        <p:spPr>
          <a:xfrm>
            <a:off x="153514" y="83111"/>
            <a:ext cx="4792256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CAP do Bem</a:t>
            </a:r>
          </a:p>
          <a:p>
            <a:endParaRPr lang="pt-BR" sz="1000" dirty="0"/>
          </a:p>
          <a:p>
            <a:pPr>
              <a:buNone/>
            </a:pPr>
            <a:r>
              <a:rPr lang="pt-BR" sz="1100" b="1" i="0" dirty="0">
                <a:solidFill>
                  <a:srgbClr val="000000"/>
                </a:solidFill>
                <a:effectLst/>
                <a:latin typeface="YAFdJt8dAY0 0"/>
              </a:rPr>
              <a:t>Distribuição de Marmitas</a:t>
            </a:r>
            <a:endParaRPr lang="pt-BR" sz="11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 Pessoas em situação de rua – 720 marmitas|173 roupas|144 kg de ração.</a:t>
            </a:r>
          </a:p>
          <a:p>
            <a:pPr>
              <a:buNone/>
            </a:pPr>
            <a:endParaRPr lang="pt-BR" sz="1000" b="0" i="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100" b="1" dirty="0">
                <a:solidFill>
                  <a:srgbClr val="000000"/>
                </a:solidFill>
                <a:latin typeface="YAFdJt8dAY0 0"/>
              </a:rPr>
              <a:t>Alimentos – Jogos de Basquete</a:t>
            </a:r>
            <a:endParaRPr lang="pt-BR" sz="1100" dirty="0">
              <a:solidFill>
                <a:srgbClr val="000000"/>
              </a:solidFill>
              <a:latin typeface="YAFdJt8dAY0 0"/>
            </a:endParaRPr>
          </a:p>
          <a:p>
            <a:pPr>
              <a:buNone/>
            </a:pPr>
            <a:r>
              <a:rPr lang="pt-BR" sz="1000" dirty="0">
                <a:solidFill>
                  <a:srgbClr val="000000"/>
                </a:solidFill>
                <a:latin typeface="YAFdJt8dAY0 0"/>
              </a:rPr>
              <a:t>• Instituto Lance Certo - 114 kg.</a:t>
            </a:r>
            <a:br>
              <a:rPr lang="pt-BR" sz="1000" dirty="0">
                <a:solidFill>
                  <a:srgbClr val="000000"/>
                </a:solidFill>
                <a:latin typeface="YAFdJt8dAY0 0"/>
              </a:rPr>
            </a:br>
            <a:r>
              <a:rPr lang="pt-BR" sz="1000" dirty="0">
                <a:solidFill>
                  <a:srgbClr val="000000"/>
                </a:solidFill>
                <a:latin typeface="YAFdJt8dAY0 0"/>
              </a:rPr>
              <a:t>•Associação Talentos do Capão – 132kg.</a:t>
            </a:r>
          </a:p>
          <a:p>
            <a:pPr>
              <a:buNone/>
            </a:pP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100" b="1" i="0" dirty="0">
                <a:solidFill>
                  <a:srgbClr val="000000"/>
                </a:solidFill>
                <a:effectLst/>
                <a:latin typeface="YAFdJt8dAY0 0"/>
              </a:rPr>
              <a:t>Doação de associados</a:t>
            </a:r>
            <a:endParaRPr lang="pt-BR" sz="11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 Leitura para Todos – 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1.579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 Livros|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526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 CDs e DVDs|60 Eletrônicos;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 CAP Integra – 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200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 Livros </a:t>
            </a:r>
            <a:endParaRPr lang="pt-BR" sz="1000" dirty="0">
              <a:solidFill>
                <a:srgbClr val="000000"/>
              </a:solidFill>
              <a:latin typeface="YAFdJt8dAY0 0"/>
            </a:endParaRPr>
          </a:p>
          <a:p>
            <a:r>
              <a:rPr lang="pt-BR" sz="1000" dirty="0">
                <a:solidFill>
                  <a:srgbClr val="000000"/>
                </a:solidFill>
                <a:latin typeface="YAFdJt8dAY0 0"/>
              </a:rPr>
              <a:t>• Associação </a:t>
            </a:r>
            <a:r>
              <a:rPr lang="pt-BR" sz="1000" dirty="0" err="1">
                <a:solidFill>
                  <a:srgbClr val="000000"/>
                </a:solidFill>
                <a:latin typeface="YAFdJt8dAY0 0"/>
              </a:rPr>
              <a:t>Camino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YAFdJt8dAY0 0"/>
              </a:rPr>
              <a:t>Schooll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- 73 Livros</a:t>
            </a:r>
            <a:b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</a:b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 I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nstituto Sonhadores da Fé – 1.166 Roupas |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86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 Brinquedos |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72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 Sapatos|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105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 Utensílios para casa;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 Associação Comunitária Pequeno Principe - 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546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 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R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oupas |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103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 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B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rinquedos |15 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S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apatos|142 Uten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sílios de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 casa;</a:t>
            </a:r>
            <a:b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</a:br>
            <a:r>
              <a:rPr lang="pt-BR" sz="1000" dirty="0">
                <a:solidFill>
                  <a:srgbClr val="000000"/>
                </a:solidFill>
                <a:latin typeface="YAFdJt8dAY0 0"/>
              </a:rPr>
              <a:t>• Casa Nossa Senhora do Brasil – 2.170 Roupas |80 Brinquedos |90 Sapatos|197 Utensílios de casa;</a:t>
            </a:r>
            <a:br>
              <a:rPr lang="pt-BR" sz="1000" dirty="0">
                <a:solidFill>
                  <a:srgbClr val="000000"/>
                </a:solidFill>
                <a:highlight>
                  <a:srgbClr val="FFFF00"/>
                </a:highlight>
                <a:latin typeface="YAFdJt8dAY0 0"/>
              </a:rPr>
            </a:br>
            <a:r>
              <a:rPr lang="pt-BR" sz="1000" dirty="0">
                <a:solidFill>
                  <a:srgbClr val="000000"/>
                </a:solidFill>
                <a:latin typeface="YAFdJt8dAY0 0"/>
              </a:rPr>
              <a:t>• Instituto </a:t>
            </a:r>
            <a:r>
              <a:rPr lang="pt-BR" sz="1000" dirty="0" err="1">
                <a:solidFill>
                  <a:srgbClr val="000000"/>
                </a:solidFill>
                <a:latin typeface="YAFdJt8dAY0 0"/>
              </a:rPr>
              <a:t>Hatus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 – 1.368 Roupas |1 Brinquedo |431 Sapatos|179 Utensílios de casa;</a:t>
            </a:r>
            <a:br>
              <a:rPr lang="pt-BR" sz="1000" dirty="0">
                <a:solidFill>
                  <a:srgbClr val="000000"/>
                </a:solidFill>
                <a:latin typeface="YAFdJt8dAY0 0"/>
              </a:rPr>
            </a:br>
            <a:r>
              <a:rPr lang="pt-BR" sz="1000" dirty="0">
                <a:solidFill>
                  <a:srgbClr val="000000"/>
                </a:solidFill>
                <a:latin typeface="YAFdJt8dAY0 0"/>
              </a:rPr>
              <a:t>• NASCER – 783 Roupas |155 brinquedos |107 Sapatos|389 Utensílios de casa;</a:t>
            </a:r>
          </a:p>
          <a:p>
            <a:r>
              <a:rPr lang="pt-BR" sz="1000" dirty="0">
                <a:solidFill>
                  <a:srgbClr val="000000"/>
                </a:solidFill>
                <a:latin typeface="YAFdJt8dAY0 0"/>
              </a:rPr>
              <a:t>• </a:t>
            </a:r>
            <a:r>
              <a:rPr lang="pt-BR" sz="1000" dirty="0" err="1">
                <a:solidFill>
                  <a:srgbClr val="000000"/>
                </a:solidFill>
                <a:latin typeface="YAFdJt8dAY0 0"/>
              </a:rPr>
              <a:t>Assumme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- 997 Roupas |111 Brinquedos |98 Sapatos|101 Utensílios de casa | 44 Equipamentos Ortopédicos; </a:t>
            </a:r>
          </a:p>
          <a:p>
            <a:r>
              <a:rPr lang="pt-BR" sz="1000" dirty="0">
                <a:solidFill>
                  <a:srgbClr val="000000"/>
                </a:solidFill>
                <a:latin typeface="YAFdJt8dAY0 0"/>
              </a:rPr>
              <a:t>• Associação OVO </a:t>
            </a:r>
            <a:r>
              <a:rPr lang="pt-BR" sz="1000" dirty="0" err="1">
                <a:solidFill>
                  <a:srgbClr val="000000"/>
                </a:solidFill>
                <a:latin typeface="YAFdJt8dAY0 0"/>
              </a:rPr>
              <a:t>Manifest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- 290 Roupas |22 Brinquedos |99 Sapatos|144 Utensílios de casa;</a:t>
            </a:r>
          </a:p>
          <a:p>
            <a:r>
              <a:rPr lang="pt-BR" sz="1000" dirty="0">
                <a:solidFill>
                  <a:srgbClr val="000000"/>
                </a:solidFill>
                <a:latin typeface="YAFdJt8dAY0 0"/>
              </a:rPr>
              <a:t>• ABEGUI - 956 Roupas |102 Brinquedos |106 Sapatos|206 Utensílios de casa</a:t>
            </a:r>
          </a:p>
          <a:p>
            <a:r>
              <a:rPr lang="pt-BR" sz="1000" dirty="0">
                <a:solidFill>
                  <a:srgbClr val="000000"/>
                </a:solidFill>
                <a:latin typeface="YAFdJt8dAY0 0"/>
              </a:rPr>
              <a:t>• Colaborador: Ronaldo Pereira Leal – 38 Fraldas.</a:t>
            </a:r>
            <a:br>
              <a:rPr lang="pt-BR" sz="1000" dirty="0">
                <a:solidFill>
                  <a:srgbClr val="000000"/>
                </a:solidFill>
                <a:latin typeface="YAFdJt8dAY0 0"/>
              </a:rPr>
            </a:br>
            <a:r>
              <a:rPr lang="pt-BR" sz="1000" dirty="0">
                <a:solidFill>
                  <a:srgbClr val="000000"/>
                </a:solidFill>
                <a:latin typeface="YAFdJt8dAY0 0"/>
              </a:rPr>
              <a:t>• Associada: Paula Regina </a:t>
            </a:r>
            <a:r>
              <a:rPr lang="pt-BR" sz="1000" dirty="0" err="1">
                <a:solidFill>
                  <a:srgbClr val="000000"/>
                </a:solidFill>
                <a:latin typeface="YAFdJt8dAY0 0"/>
              </a:rPr>
              <a:t>Fujissawa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 – 23 Uniformes Escolares</a:t>
            </a:r>
          </a:p>
          <a:p>
            <a:endParaRPr lang="pt-BR" sz="1000" dirty="0">
              <a:solidFill>
                <a:srgbClr val="000000"/>
              </a:solidFill>
              <a:latin typeface="YAFdJt8dAY0 0"/>
            </a:endParaRPr>
          </a:p>
          <a:p>
            <a:endParaRPr lang="pt-BR" sz="1000" dirty="0">
              <a:solidFill>
                <a:srgbClr val="000000"/>
              </a:solidFill>
              <a:highlight>
                <a:srgbClr val="FFFF00"/>
              </a:highlight>
              <a:latin typeface="YAFdJt8dAY0 0"/>
            </a:endParaRPr>
          </a:p>
          <a:p>
            <a:endParaRPr lang="pt-BR" sz="1000" dirty="0">
              <a:solidFill>
                <a:srgbClr val="000000"/>
              </a:solidFill>
              <a:latin typeface="YAFdJt8dAY0 0"/>
            </a:endParaRPr>
          </a:p>
          <a:p>
            <a:endParaRPr lang="pt-BR" sz="1000" dirty="0">
              <a:solidFill>
                <a:srgbClr val="000000"/>
              </a:solidFill>
              <a:latin typeface="YAFdJt8dAY0 0"/>
            </a:endParaRPr>
          </a:p>
          <a:p>
            <a:endParaRPr lang="pt-BR" sz="1000" dirty="0">
              <a:solidFill>
                <a:srgbClr val="000000"/>
              </a:solidFill>
              <a:latin typeface="YAFdJt8dAY0 0"/>
            </a:endParaRPr>
          </a:p>
          <a:p>
            <a:endParaRPr lang="pt-BR" sz="1000" dirty="0">
              <a:solidFill>
                <a:srgbClr val="000000"/>
              </a:solidFill>
              <a:latin typeface="YAFdJt8dAY0 0"/>
            </a:endParaRPr>
          </a:p>
          <a:p>
            <a:endParaRPr lang="pt-BR" sz="1000" dirty="0">
              <a:solidFill>
                <a:srgbClr val="000000"/>
              </a:solidFill>
              <a:latin typeface="YAFdJt8dAY0 0"/>
            </a:endParaRPr>
          </a:p>
          <a:p>
            <a:endParaRPr lang="pt-BR" sz="1000" dirty="0">
              <a:solidFill>
                <a:srgbClr val="000000"/>
              </a:solidFill>
              <a:latin typeface="YAFdJt8dAY0 0"/>
            </a:endParaRPr>
          </a:p>
          <a:p>
            <a:pPr>
              <a:buNone/>
            </a:pPr>
            <a:endParaRPr lang="pt-BR" sz="1000" dirty="0">
              <a:solidFill>
                <a:srgbClr val="000000"/>
              </a:solidFill>
              <a:latin typeface="YAFdJt8dAY0 0"/>
            </a:endParaRPr>
          </a:p>
          <a:p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endParaRPr lang="pt-BR" sz="1000" dirty="0"/>
          </a:p>
          <a:p>
            <a:endParaRPr lang="pt-BR" dirty="0"/>
          </a:p>
          <a:p>
            <a:endParaRPr lang="pt-BR" sz="1100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A130AF4-C5E1-A8E8-C0B0-0536474736B9}"/>
              </a:ext>
            </a:extLst>
          </p:cNvPr>
          <p:cNvSpPr txBox="1"/>
          <p:nvPr/>
        </p:nvSpPr>
        <p:spPr>
          <a:xfrm>
            <a:off x="4945770" y="1049441"/>
            <a:ext cx="3724344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endParaRPr lang="pt-BR" sz="1100" b="1" i="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100" b="1" i="0" dirty="0">
                <a:solidFill>
                  <a:srgbClr val="000000"/>
                </a:solidFill>
                <a:effectLst/>
                <a:latin typeface="YAFdJt8dAY0 0"/>
              </a:rPr>
              <a:t>Doação Club Athletico Paulistano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 Família de Ubiratan Gomes – 6 cestas básicas;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 </a:t>
            </a:r>
            <a:r>
              <a:rPr lang="pt-BR" sz="1000" b="0" i="0" dirty="0" err="1">
                <a:solidFill>
                  <a:srgbClr val="000000"/>
                </a:solidFill>
                <a:effectLst/>
                <a:latin typeface="YAFdJt8dAY0 0"/>
              </a:rPr>
              <a:t>Unidown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 Instituto Social – 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60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 cestas básicas;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 Atletas do Judô do CAP – 60 cestas básicas;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 Atletas de Esgrima do CAP - 18 cestas básicas.</a:t>
            </a:r>
            <a:b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</a:br>
            <a:r>
              <a:rPr lang="pt-BR" sz="1000" dirty="0">
                <a:solidFill>
                  <a:srgbClr val="000000"/>
                </a:solidFill>
                <a:latin typeface="YAFdJt8dAY0 0"/>
              </a:rPr>
              <a:t>• Instituto Lapin – 19 mobiliários</a:t>
            </a:r>
            <a:br>
              <a:rPr lang="pt-BR" sz="1000" dirty="0">
                <a:solidFill>
                  <a:srgbClr val="000000"/>
                </a:solidFill>
                <a:latin typeface="YAFdJt8dAY0 0"/>
              </a:rPr>
            </a:br>
            <a:r>
              <a:rPr lang="pt-BR" sz="1000" dirty="0">
                <a:solidFill>
                  <a:srgbClr val="000000"/>
                </a:solidFill>
                <a:latin typeface="YAFdJt8dAY0 0"/>
              </a:rPr>
              <a:t>• Instituto em Defesa da Cidadania – 31 mobiliários</a:t>
            </a:r>
            <a:br>
              <a:rPr lang="pt-BR" sz="1000" dirty="0">
                <a:solidFill>
                  <a:srgbClr val="000000"/>
                </a:solidFill>
                <a:latin typeface="YAFdJt8dAY0 0"/>
              </a:rPr>
            </a:br>
            <a:r>
              <a:rPr lang="pt-BR" sz="1000" dirty="0">
                <a:solidFill>
                  <a:srgbClr val="000000"/>
                </a:solidFill>
                <a:latin typeface="YAFdJt8dAY0 0"/>
              </a:rPr>
              <a:t>• ADD – 283 Materiais Esportivos </a:t>
            </a:r>
          </a:p>
          <a:p>
            <a:r>
              <a:rPr lang="pt-BR" sz="1000" dirty="0">
                <a:solidFill>
                  <a:srgbClr val="000000"/>
                </a:solidFill>
                <a:latin typeface="YAFdJt8dAY0 0"/>
              </a:rPr>
              <a:t>•Colaborador: Leandro Monte de Souza – 1 Cadeira de rodas;</a:t>
            </a:r>
          </a:p>
          <a:p>
            <a:pPr>
              <a:buNone/>
            </a:pP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b="1" i="0" dirty="0">
                <a:solidFill>
                  <a:srgbClr val="FF0000"/>
                </a:solidFill>
                <a:effectLst/>
                <a:latin typeface="YAFdJt8dAY0 0"/>
              </a:rPr>
              <a:t>Chave do Coração </a:t>
            </a:r>
          </a:p>
          <a:p>
            <a:pPr>
              <a:buNone/>
            </a:pPr>
            <a:endParaRPr lang="pt-BR" dirty="0">
              <a:solidFill>
                <a:srgbClr val="D00218"/>
              </a:solidFill>
              <a:effectLst/>
              <a:latin typeface="YAFdJt8dAY0 0"/>
            </a:endParaRPr>
          </a:p>
          <a:p>
            <a:r>
              <a:rPr lang="pt-BR" sz="1100" b="1" i="0" dirty="0">
                <a:solidFill>
                  <a:srgbClr val="000000"/>
                </a:solidFill>
                <a:effectLst/>
                <a:latin typeface="YAFdJt8dAY0 0"/>
              </a:rPr>
              <a:t>Doação de associados</a:t>
            </a: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 Instituto Renovação – 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2 Cadeiras de Banho</a:t>
            </a:r>
          </a:p>
          <a:p>
            <a:pPr marL="0" marR="0" lvl="0" indent="0" algn="l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YAFdJt8dAY0 0"/>
                <a:ea typeface="+mn-ea"/>
                <a:cs typeface="+mn-cs"/>
              </a:rPr>
              <a:t>• Colaborador: Jorge Alves – 1 Kit Maternidade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362819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CF9408-0EF3-ADD7-DF66-4399A2723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63AFA483-9184-C421-70F4-581CC46EC2B0}"/>
              </a:ext>
            </a:extLst>
          </p:cNvPr>
          <p:cNvCxnSpPr/>
          <p:nvPr/>
        </p:nvCxnSpPr>
        <p:spPr>
          <a:xfrm>
            <a:off x="298938" y="6400797"/>
            <a:ext cx="1113106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7" name="Imagem 6" descr="Logotipo&#10;&#10;Descrição gerada automaticamente">
            <a:extLst>
              <a:ext uri="{FF2B5EF4-FFF2-40B4-BE49-F238E27FC236}">
                <a16:creationId xmlns:a16="http://schemas.microsoft.com/office/drawing/2014/main" id="{CB068698-CEFA-6F69-2D05-0437A9E9C4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7886" y="6040618"/>
            <a:ext cx="652406" cy="652406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5F5C08D0-C3ED-005D-9249-8C93973C2537}"/>
              </a:ext>
            </a:extLst>
          </p:cNvPr>
          <p:cNvSpPr/>
          <p:nvPr/>
        </p:nvSpPr>
        <p:spPr>
          <a:xfrm>
            <a:off x="10234189" y="6636899"/>
            <a:ext cx="22430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pt-BR" sz="1000" dirty="0">
                <a:latin typeface="Calibri Light" pitchFamily="34" charset="0"/>
                <a:cs typeface="Calibri Light" pitchFamily="34" charset="0"/>
              </a:rPr>
              <a:t>Desenvolvimento Social</a:t>
            </a: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B3A18EE8-C74A-95B1-A284-6D3A4E15A586}"/>
              </a:ext>
            </a:extLst>
          </p:cNvPr>
          <p:cNvSpPr txBox="1"/>
          <p:nvPr/>
        </p:nvSpPr>
        <p:spPr>
          <a:xfrm>
            <a:off x="6500191" y="-159615"/>
            <a:ext cx="2075278" cy="7261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6720"/>
              </a:lnSpc>
            </a:pPr>
            <a:r>
              <a:rPr lang="en-US" sz="2400" b="1" dirty="0">
                <a:latin typeface="Open Sans 2 Bold"/>
                <a:ea typeface="Open Sans 2 Bold"/>
                <a:cs typeface="Open Sans 2 Bold"/>
                <a:sym typeface="Open Sans 2 Bold"/>
              </a:rPr>
              <a:t>Doações 2025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E813D77F-5B6D-5EFA-8D57-E14F56EF2CC3}"/>
              </a:ext>
            </a:extLst>
          </p:cNvPr>
          <p:cNvSpPr txBox="1"/>
          <p:nvPr/>
        </p:nvSpPr>
        <p:spPr>
          <a:xfrm>
            <a:off x="7535457" y="420772"/>
            <a:ext cx="971025" cy="3927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3600"/>
              </a:lnSpc>
            </a:pPr>
            <a:r>
              <a:rPr lang="en-US" sz="1600" b="1" dirty="0">
                <a:latin typeface="Open Sans 2 Bold"/>
                <a:ea typeface="Open Sans 2 Bold"/>
                <a:cs typeface="Open Sans 2 Bold"/>
                <a:sym typeface="Open Sans 2 Bold"/>
              </a:rPr>
              <a:t>Setembro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2434912-BC80-965A-D944-85605D2250FB}"/>
              </a:ext>
            </a:extLst>
          </p:cNvPr>
          <p:cNvSpPr txBox="1"/>
          <p:nvPr/>
        </p:nvSpPr>
        <p:spPr>
          <a:xfrm>
            <a:off x="153514" y="83111"/>
            <a:ext cx="4792256" cy="6324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CAP do Bem</a:t>
            </a:r>
          </a:p>
          <a:p>
            <a:endParaRPr lang="pt-BR" sz="1000" dirty="0"/>
          </a:p>
          <a:p>
            <a:pPr>
              <a:buNone/>
            </a:pPr>
            <a:r>
              <a:rPr lang="pt-BR" sz="1100" b="1" i="0" dirty="0">
                <a:solidFill>
                  <a:srgbClr val="000000"/>
                </a:solidFill>
                <a:effectLst/>
                <a:latin typeface="YAFdJt8dAY0 0"/>
              </a:rPr>
              <a:t>Distribuição de Marmitas</a:t>
            </a:r>
            <a:endParaRPr lang="pt-BR" sz="11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 Pessoas em situação de rua – 900 marmitas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.</a:t>
            </a:r>
            <a:endParaRPr lang="pt-BR" sz="1000" b="0" i="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endParaRPr lang="pt-BR" sz="1000" b="0" i="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100" b="1" dirty="0">
                <a:solidFill>
                  <a:srgbClr val="000000"/>
                </a:solidFill>
                <a:latin typeface="YAFdJt8dAY0 0"/>
              </a:rPr>
              <a:t>Alimentos – Jogos de Basquete</a:t>
            </a:r>
            <a:endParaRPr lang="pt-BR" sz="1000" dirty="0">
              <a:solidFill>
                <a:srgbClr val="000000"/>
              </a:solidFill>
              <a:latin typeface="YAFdJt8dAY0 0"/>
            </a:endParaRPr>
          </a:p>
          <a:p>
            <a:r>
              <a:rPr lang="pt-BR" sz="1000" dirty="0">
                <a:solidFill>
                  <a:srgbClr val="000000"/>
                </a:solidFill>
                <a:latin typeface="YAFdJt8dAY0 0"/>
              </a:rPr>
              <a:t>• B11 Associação Desportiva e Cultural de Basketball – 62 kg.</a:t>
            </a:r>
          </a:p>
          <a:p>
            <a:r>
              <a:rPr lang="pt-BR" sz="1000" dirty="0">
                <a:solidFill>
                  <a:srgbClr val="000000"/>
                </a:solidFill>
                <a:latin typeface="YAFdJt8dAY0 0"/>
              </a:rPr>
              <a:t>• Associação OVO Manifest – 161 kg.</a:t>
            </a:r>
          </a:p>
          <a:p>
            <a:pPr>
              <a:buNone/>
            </a:pP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100" b="1" i="0" dirty="0">
                <a:solidFill>
                  <a:srgbClr val="000000"/>
                </a:solidFill>
                <a:effectLst/>
                <a:latin typeface="YAFdJt8dAY0 0"/>
              </a:rPr>
              <a:t>Doação de associados</a:t>
            </a:r>
            <a:endParaRPr lang="pt-BR" sz="11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 Leitura para Todos – 739 Livros|376 CDs e DVDs|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84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 Eletrônicos | 80 Revista | 76 Brinquedos | 198 Roupas | 54 Sapatos | 37 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Utensílios de casa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 CAP Integra – 107 Livros;</a:t>
            </a:r>
            <a:b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</a:b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 ONG Madrinhas da Vida – 1.621 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R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oupas |108 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B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rinquedos |115 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S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apatos|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438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 Uten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sílios de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 casa;</a:t>
            </a:r>
            <a:b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</a:br>
            <a:r>
              <a:rPr lang="pt-BR" sz="1000" dirty="0">
                <a:solidFill>
                  <a:srgbClr val="000000"/>
                </a:solidFill>
                <a:latin typeface="YAFdJt8dAY0 0"/>
              </a:rPr>
              <a:t>• ONG Alicerce do Bem – 352 Roupas |92 Brinquedos |35 Sapatos|80 Utensílios de casa;</a:t>
            </a:r>
            <a:br>
              <a:rPr lang="pt-BR" sz="1000" dirty="0">
                <a:solidFill>
                  <a:srgbClr val="000000"/>
                </a:solidFill>
                <a:highlight>
                  <a:srgbClr val="FFFF00"/>
                </a:highlight>
                <a:latin typeface="YAFdJt8dAY0 0"/>
              </a:rPr>
            </a:br>
            <a:r>
              <a:rPr lang="pt-BR" sz="1000" dirty="0">
                <a:solidFill>
                  <a:srgbClr val="000000"/>
                </a:solidFill>
                <a:latin typeface="YAFdJt8dAY0 0"/>
              </a:rPr>
              <a:t>• Associação Comunitária Fazendinha Osasco – 1.012 Roupas | 44 Sapatos | 78 Brinquedos | 88 Utensílios de casa;</a:t>
            </a:r>
          </a:p>
          <a:p>
            <a:pPr>
              <a:buNone/>
            </a:pPr>
            <a:r>
              <a:rPr lang="pt-BR" sz="1000" dirty="0">
                <a:solidFill>
                  <a:srgbClr val="000000"/>
                </a:solidFill>
                <a:latin typeface="YAFdJt8dAY0 0"/>
              </a:rPr>
              <a:t>• Associação Aliança de Misericórdia - 805 Roupas|87 Sapatos|192 Utensílios de casa;</a:t>
            </a:r>
          </a:p>
          <a:p>
            <a:pPr>
              <a:buNone/>
            </a:pPr>
            <a:r>
              <a:rPr lang="pt-BR" sz="1000" dirty="0">
                <a:solidFill>
                  <a:srgbClr val="000000"/>
                </a:solidFill>
                <a:latin typeface="YAFdJt8dAY0 0"/>
              </a:rPr>
              <a:t>• Colaborador: Ronaldo Pereira Leal – 300 Fraldas.</a:t>
            </a:r>
          </a:p>
          <a:p>
            <a:endParaRPr lang="pt-BR" sz="1000" dirty="0">
              <a:solidFill>
                <a:srgbClr val="000000"/>
              </a:solidFill>
              <a:latin typeface="YAFdJt8dAY0 0"/>
            </a:endParaRPr>
          </a:p>
          <a:p>
            <a:pPr>
              <a:buNone/>
            </a:pPr>
            <a:r>
              <a:rPr lang="pt-BR" sz="1100" b="1" dirty="0">
                <a:solidFill>
                  <a:srgbClr val="000000"/>
                </a:solidFill>
                <a:latin typeface="YAFdJt8dAY0 0"/>
              </a:rPr>
              <a:t>Doação Club Athletico Paulistano</a:t>
            </a:r>
            <a:endParaRPr lang="pt-BR" sz="1000" dirty="0">
              <a:solidFill>
                <a:srgbClr val="000000"/>
              </a:solidFill>
              <a:latin typeface="YAFdJt8dAY0 0"/>
            </a:endParaRPr>
          </a:p>
          <a:p>
            <a:pPr>
              <a:buNone/>
            </a:pPr>
            <a:r>
              <a:rPr lang="pt-BR" sz="1000" dirty="0">
                <a:solidFill>
                  <a:srgbClr val="000000"/>
                </a:solidFill>
                <a:latin typeface="YAFdJt8dAY0 0"/>
              </a:rPr>
              <a:t>• Casa Nossa Senhora do Brasil – 56 mobiliários;</a:t>
            </a:r>
          </a:p>
          <a:p>
            <a:pPr>
              <a:buNone/>
            </a:pPr>
            <a:r>
              <a:rPr lang="pt-BR" sz="1000" dirty="0">
                <a:solidFill>
                  <a:srgbClr val="000000"/>
                </a:solidFill>
                <a:latin typeface="YAFdJt8dAY0 0"/>
              </a:rPr>
              <a:t>• Instituto Lapin – 34 mobiliários | 470 Blocos sextavados</a:t>
            </a:r>
          </a:p>
          <a:p>
            <a:r>
              <a:rPr lang="pt-BR" sz="1000" dirty="0">
                <a:solidFill>
                  <a:srgbClr val="000000"/>
                </a:solidFill>
                <a:latin typeface="YAFdJt8dAY0 0"/>
              </a:rPr>
              <a:t>• Instituto Drible Certo - 4 bancos longarina.</a:t>
            </a:r>
          </a:p>
          <a:p>
            <a:r>
              <a:rPr lang="pt-BR" sz="1000" dirty="0">
                <a:solidFill>
                  <a:srgbClr val="000000"/>
                </a:solidFill>
                <a:latin typeface="YAFdJt8dAY0 0"/>
              </a:rPr>
              <a:t>• Instituto Drible Certo – 6 Espelhos.</a:t>
            </a:r>
          </a:p>
          <a:p>
            <a:r>
              <a:rPr lang="pt-BR" sz="1000" dirty="0">
                <a:solidFill>
                  <a:srgbClr val="000000"/>
                </a:solidFill>
              </a:rPr>
              <a:t>• Colaborador: Douglas Eduardo de Brito Vieira – 1 Cadeira de rodas.</a:t>
            </a:r>
            <a:br>
              <a:rPr lang="pt-BR" sz="1000" dirty="0">
                <a:solidFill>
                  <a:srgbClr val="000000"/>
                </a:solidFill>
                <a:highlight>
                  <a:srgbClr val="FFFF00"/>
                </a:highlight>
                <a:latin typeface="YAFdJt8dAY0 0"/>
              </a:rPr>
            </a:br>
            <a:endParaRPr lang="pt-BR" sz="1000" dirty="0">
              <a:solidFill>
                <a:srgbClr val="000000"/>
              </a:solidFill>
              <a:highlight>
                <a:srgbClr val="FFFF00"/>
              </a:highlight>
              <a:latin typeface="YAFdJt8dAY0 0"/>
            </a:endParaRPr>
          </a:p>
          <a:p>
            <a:endParaRPr lang="pt-BR" sz="1000" dirty="0">
              <a:solidFill>
                <a:srgbClr val="000000"/>
              </a:solidFill>
              <a:latin typeface="YAFdJt8dAY0 0"/>
            </a:endParaRPr>
          </a:p>
          <a:p>
            <a:endParaRPr lang="pt-BR" sz="1000" dirty="0">
              <a:solidFill>
                <a:srgbClr val="000000"/>
              </a:solidFill>
              <a:latin typeface="YAFdJt8dAY0 0"/>
            </a:endParaRPr>
          </a:p>
          <a:p>
            <a:endParaRPr lang="pt-BR" sz="1000" dirty="0">
              <a:solidFill>
                <a:srgbClr val="000000"/>
              </a:solidFill>
              <a:latin typeface="YAFdJt8dAY0 0"/>
            </a:endParaRPr>
          </a:p>
          <a:p>
            <a:endParaRPr lang="pt-BR" sz="1000" dirty="0">
              <a:solidFill>
                <a:srgbClr val="000000"/>
              </a:solidFill>
              <a:latin typeface="YAFdJt8dAY0 0"/>
            </a:endParaRPr>
          </a:p>
          <a:p>
            <a:endParaRPr lang="pt-BR" sz="1000" dirty="0">
              <a:solidFill>
                <a:srgbClr val="000000"/>
              </a:solidFill>
              <a:latin typeface="YAFdJt8dAY0 0"/>
            </a:endParaRPr>
          </a:p>
          <a:p>
            <a:endParaRPr lang="pt-BR" sz="1000" dirty="0">
              <a:solidFill>
                <a:srgbClr val="000000"/>
              </a:solidFill>
              <a:latin typeface="YAFdJt8dAY0 0"/>
            </a:endParaRPr>
          </a:p>
          <a:p>
            <a:pPr>
              <a:buNone/>
            </a:pPr>
            <a:endParaRPr lang="pt-BR" sz="1000" dirty="0">
              <a:solidFill>
                <a:srgbClr val="000000"/>
              </a:solidFill>
              <a:latin typeface="YAFdJt8dAY0 0"/>
            </a:endParaRPr>
          </a:p>
          <a:p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endParaRPr lang="pt-BR" sz="1000" dirty="0"/>
          </a:p>
          <a:p>
            <a:endParaRPr lang="pt-BR" dirty="0"/>
          </a:p>
          <a:p>
            <a:endParaRPr lang="pt-BR" sz="1100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0D57D7A-0497-5822-0C60-ACD09BDF76E8}"/>
              </a:ext>
            </a:extLst>
          </p:cNvPr>
          <p:cNvSpPr txBox="1"/>
          <p:nvPr/>
        </p:nvSpPr>
        <p:spPr>
          <a:xfrm>
            <a:off x="5057843" y="972886"/>
            <a:ext cx="3350575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pt-BR" b="1" i="0" dirty="0">
                <a:solidFill>
                  <a:srgbClr val="FF0000"/>
                </a:solidFill>
                <a:effectLst/>
                <a:latin typeface="YAFdJt8dAY0 0"/>
              </a:rPr>
              <a:t>Chave do Coração </a:t>
            </a:r>
          </a:p>
          <a:p>
            <a:pPr>
              <a:buNone/>
            </a:pPr>
            <a:endParaRPr lang="pt-BR" dirty="0">
              <a:solidFill>
                <a:srgbClr val="D00218"/>
              </a:solidFill>
              <a:effectLst/>
              <a:latin typeface="YAFdJt8dAY0 0"/>
            </a:endParaRPr>
          </a:p>
          <a:p>
            <a:r>
              <a:rPr lang="pt-BR" sz="1100" b="1" i="0" dirty="0">
                <a:solidFill>
                  <a:srgbClr val="000000"/>
                </a:solidFill>
                <a:effectLst/>
                <a:latin typeface="YAFdJt8dAY0 0"/>
              </a:rPr>
              <a:t>Doação de associados</a:t>
            </a:r>
          </a:p>
          <a:p>
            <a:r>
              <a:rPr lang="pt-BR" sz="1050" dirty="0">
                <a:solidFill>
                  <a:srgbClr val="000000"/>
                </a:solidFill>
                <a:latin typeface="YAFdJt8dAY0 0"/>
              </a:rPr>
              <a:t>• Associação Missão Belém – 190 Fraldas;</a:t>
            </a:r>
          </a:p>
          <a:p>
            <a:endParaRPr lang="pt-BR" sz="1050" dirty="0">
              <a:solidFill>
                <a:srgbClr val="000000"/>
              </a:solidFill>
            </a:endParaRPr>
          </a:p>
          <a:p>
            <a:r>
              <a:rPr lang="pt-BR" sz="1050" b="1" dirty="0">
                <a:solidFill>
                  <a:srgbClr val="000000"/>
                </a:solidFill>
                <a:latin typeface="YAFdJt8dAY0 0"/>
              </a:rPr>
              <a:t>Doação Club Athletico Paulistano</a:t>
            </a:r>
            <a:endParaRPr lang="pt-BR" sz="900" dirty="0">
              <a:solidFill>
                <a:srgbClr val="000000"/>
              </a:solidFill>
              <a:latin typeface="YAFdJt8dAY0 0"/>
            </a:endParaRPr>
          </a:p>
          <a:p>
            <a:r>
              <a:rPr lang="pt-BR" sz="1050" dirty="0">
                <a:solidFill>
                  <a:srgbClr val="000000"/>
                </a:solidFill>
              </a:rPr>
              <a:t>• Fraternidade dos Irmãos Franciscanos – 500 fraldas</a:t>
            </a:r>
          </a:p>
          <a:p>
            <a:r>
              <a:rPr lang="pt-BR" sz="1050" dirty="0">
                <a:solidFill>
                  <a:srgbClr val="000000"/>
                </a:solidFill>
              </a:rPr>
              <a:t>• Associação Missão Belém – 800 fraldas</a:t>
            </a:r>
          </a:p>
          <a:p>
            <a:endParaRPr lang="pt-BR" sz="1050" dirty="0">
              <a:solidFill>
                <a:srgbClr val="000000"/>
              </a:solidFill>
            </a:endParaRPr>
          </a:p>
          <a:p>
            <a:endParaRPr lang="pt-BR" dirty="0"/>
          </a:p>
        </p:txBody>
      </p:sp>
      <p:pic>
        <p:nvPicPr>
          <p:cNvPr id="9" name="Imagem 8" descr="Pessoas ao redor&#10;&#10;O conteúdo gerado por IA pode estar incorreto.">
            <a:extLst>
              <a:ext uri="{FF2B5EF4-FFF2-40B4-BE49-F238E27FC236}">
                <a16:creationId xmlns:a16="http://schemas.microsoft.com/office/drawing/2014/main" id="{B656CA2F-1083-6103-FF06-F5C24DAF9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3255" y="2934837"/>
            <a:ext cx="1980138" cy="1382978"/>
          </a:xfrm>
          <a:prstGeom prst="rect">
            <a:avLst/>
          </a:prstGeom>
        </p:spPr>
      </p:pic>
      <p:pic>
        <p:nvPicPr>
          <p:cNvPr id="10" name="Imagem 9" descr="Foto em preto e branco de pessoas sentadas ao redor de uma mesa&#10;&#10;O conteúdo gerado por IA pode estar incorreto.">
            <a:extLst>
              <a:ext uri="{FF2B5EF4-FFF2-40B4-BE49-F238E27FC236}">
                <a16:creationId xmlns:a16="http://schemas.microsoft.com/office/drawing/2014/main" id="{AE19F01B-D066-1B28-C83E-BCBD75B53E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1327" y="2934837"/>
            <a:ext cx="1828799" cy="1382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1185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F495C6-B4BF-7432-2700-E4E3E394C1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679582D4-13F8-8983-F602-C22A7779D2FE}"/>
              </a:ext>
            </a:extLst>
          </p:cNvPr>
          <p:cNvCxnSpPr/>
          <p:nvPr/>
        </p:nvCxnSpPr>
        <p:spPr>
          <a:xfrm>
            <a:off x="298938" y="6400797"/>
            <a:ext cx="1113106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7" name="Imagem 6" descr="Logotipo&#10;&#10;Descrição gerada automaticamente">
            <a:extLst>
              <a:ext uri="{FF2B5EF4-FFF2-40B4-BE49-F238E27FC236}">
                <a16:creationId xmlns:a16="http://schemas.microsoft.com/office/drawing/2014/main" id="{396F967E-1C05-EB0A-FE77-FCCFA55C4D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7886" y="6040618"/>
            <a:ext cx="652406" cy="652406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BB727892-24C2-81DA-776E-48F742A47AA0}"/>
              </a:ext>
            </a:extLst>
          </p:cNvPr>
          <p:cNvSpPr/>
          <p:nvPr/>
        </p:nvSpPr>
        <p:spPr>
          <a:xfrm>
            <a:off x="10234189" y="6636899"/>
            <a:ext cx="22430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pt-BR" sz="1000" dirty="0">
                <a:latin typeface="Calibri Light" pitchFamily="34" charset="0"/>
                <a:cs typeface="Calibri Light" pitchFamily="34" charset="0"/>
              </a:rPr>
              <a:t>Desenvolvimento Social</a:t>
            </a: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3B6C9311-1600-54BB-2FA1-BF3D0B1002B6}"/>
              </a:ext>
            </a:extLst>
          </p:cNvPr>
          <p:cNvSpPr txBox="1"/>
          <p:nvPr/>
        </p:nvSpPr>
        <p:spPr>
          <a:xfrm>
            <a:off x="6500191" y="-159615"/>
            <a:ext cx="2075278" cy="7261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6720"/>
              </a:lnSpc>
            </a:pPr>
            <a:r>
              <a:rPr lang="en-US" sz="2400" b="1" dirty="0">
                <a:latin typeface="Open Sans 2 Bold"/>
                <a:ea typeface="Open Sans 2 Bold"/>
                <a:cs typeface="Open Sans 2 Bold"/>
                <a:sym typeface="Open Sans 2 Bold"/>
              </a:rPr>
              <a:t>Doações 2025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CEF94D6C-1B70-0C5A-CEB0-7054C6A1AEC3}"/>
              </a:ext>
            </a:extLst>
          </p:cNvPr>
          <p:cNvSpPr txBox="1"/>
          <p:nvPr/>
        </p:nvSpPr>
        <p:spPr>
          <a:xfrm>
            <a:off x="7535457" y="420772"/>
            <a:ext cx="971025" cy="3927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3600"/>
              </a:lnSpc>
            </a:pPr>
            <a:r>
              <a:rPr lang="en-US" sz="1600" b="1" dirty="0" err="1">
                <a:latin typeface="Open Sans 2 Bold"/>
                <a:ea typeface="Open Sans 2 Bold"/>
                <a:cs typeface="Open Sans 2 Bold"/>
                <a:sym typeface="Open Sans 2 Bold"/>
              </a:rPr>
              <a:t>Outubro</a:t>
            </a:r>
            <a:endParaRPr lang="en-US" sz="1600" b="1" dirty="0">
              <a:latin typeface="Open Sans 2 Bold"/>
              <a:ea typeface="Open Sans 2 Bold"/>
              <a:cs typeface="Open Sans 2 Bold"/>
              <a:sym typeface="Open Sans 2 Bold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87281DA-1CBB-8038-CF75-0451788ADE0B}"/>
              </a:ext>
            </a:extLst>
          </p:cNvPr>
          <p:cNvSpPr txBox="1"/>
          <p:nvPr/>
        </p:nvSpPr>
        <p:spPr>
          <a:xfrm>
            <a:off x="5314" y="365047"/>
            <a:ext cx="479225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pt-BR" sz="900" b="1" i="0" dirty="0">
                <a:solidFill>
                  <a:srgbClr val="000000"/>
                </a:solidFill>
                <a:effectLst/>
                <a:latin typeface="YAFdJt8dAY0 0"/>
              </a:rPr>
              <a:t>Distribuição de Marmitas</a:t>
            </a:r>
            <a:endParaRPr lang="pt-BR" sz="9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900" b="0" i="0" dirty="0">
                <a:solidFill>
                  <a:srgbClr val="000000"/>
                </a:solidFill>
                <a:effectLst/>
                <a:latin typeface="YAFdJt8dAY0 0"/>
              </a:rPr>
              <a:t>• Pessoas em situação de rua – 720 marmitas |</a:t>
            </a:r>
            <a:r>
              <a:rPr lang="pt-BR" sz="900" dirty="0">
                <a:solidFill>
                  <a:srgbClr val="000000"/>
                </a:solidFill>
                <a:latin typeface="YAFdJt8dAY0 0"/>
              </a:rPr>
              <a:t>203</a:t>
            </a:r>
            <a:r>
              <a:rPr lang="pt-BR" sz="900" b="0" i="0" dirty="0">
                <a:solidFill>
                  <a:srgbClr val="000000"/>
                </a:solidFill>
                <a:effectLst/>
                <a:latin typeface="YAFdJt8dAY0 0"/>
              </a:rPr>
              <a:t> roupas | 144 kg de Ração.</a:t>
            </a:r>
          </a:p>
          <a:p>
            <a:pPr>
              <a:buNone/>
            </a:pPr>
            <a:endParaRPr lang="pt-BR" sz="900" b="0" i="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900" b="1" dirty="0">
                <a:solidFill>
                  <a:srgbClr val="000000"/>
                </a:solidFill>
                <a:latin typeface="YAFdJt8dAY0 0"/>
              </a:rPr>
              <a:t>Alimentos – Acampamento Virada Paulistano</a:t>
            </a:r>
            <a:endParaRPr lang="pt-BR" sz="900" dirty="0">
              <a:solidFill>
                <a:srgbClr val="000000"/>
              </a:solidFill>
              <a:latin typeface="YAFdJt8dAY0 0"/>
            </a:endParaRPr>
          </a:p>
          <a:p>
            <a:r>
              <a:rPr lang="pt-BR" sz="900" dirty="0">
                <a:solidFill>
                  <a:srgbClr val="000000"/>
                </a:solidFill>
                <a:latin typeface="YAFdJt8dAY0 0"/>
              </a:rPr>
              <a:t>• Instituto Lance Certo – 210 kg.</a:t>
            </a:r>
          </a:p>
          <a:p>
            <a:r>
              <a:rPr lang="pt-BR" sz="900" dirty="0">
                <a:solidFill>
                  <a:srgbClr val="000000"/>
                </a:solidFill>
                <a:latin typeface="YAFdJt8dAY0 0"/>
              </a:rPr>
              <a:t>• Associação OVO Manifest – 161 kg.</a:t>
            </a:r>
          </a:p>
          <a:p>
            <a:endParaRPr lang="pt-BR" sz="900" dirty="0">
              <a:solidFill>
                <a:srgbClr val="000000"/>
              </a:solidFill>
              <a:latin typeface="YAFdJt8dAY0 0"/>
            </a:endParaRPr>
          </a:p>
          <a:p>
            <a:r>
              <a:rPr lang="pt-BR" sz="900" b="1" dirty="0">
                <a:solidFill>
                  <a:srgbClr val="000000"/>
                </a:solidFill>
                <a:latin typeface="YAFdJt8dAY0 0"/>
              </a:rPr>
              <a:t>Alimentos – Jogos de Vôlei</a:t>
            </a:r>
          </a:p>
          <a:p>
            <a:r>
              <a:rPr lang="pt-BR" sz="900" dirty="0">
                <a:solidFill>
                  <a:srgbClr val="000000"/>
                </a:solidFill>
                <a:latin typeface="YAFdJt8dAY0 0"/>
              </a:rPr>
              <a:t>• </a:t>
            </a:r>
            <a:r>
              <a:rPr lang="pt-BR" sz="900" dirty="0" err="1">
                <a:solidFill>
                  <a:srgbClr val="000000"/>
                </a:solidFill>
                <a:latin typeface="YAFdJt8dAY0 0"/>
              </a:rPr>
              <a:t>Assumme</a:t>
            </a:r>
            <a:r>
              <a:rPr lang="pt-BR" sz="900" dirty="0">
                <a:solidFill>
                  <a:srgbClr val="000000"/>
                </a:solidFill>
                <a:latin typeface="YAFdJt8dAY0 0"/>
              </a:rPr>
              <a:t> – Associação Para um Mundo Melhor  – 1.162 kg;</a:t>
            </a:r>
          </a:p>
          <a:p>
            <a:r>
              <a:rPr lang="pt-BR" sz="900" dirty="0">
                <a:solidFill>
                  <a:srgbClr val="000000"/>
                </a:solidFill>
                <a:latin typeface="YAFdJt8dAY0 0"/>
              </a:rPr>
              <a:t>• B11 Associação Desportiva e Cultural de Basketball – 581 kg;</a:t>
            </a:r>
          </a:p>
          <a:p>
            <a:r>
              <a:rPr lang="pt-BR" sz="900" dirty="0">
                <a:solidFill>
                  <a:srgbClr val="000000"/>
                </a:solidFill>
                <a:latin typeface="YAFdJt8dAY0 0"/>
              </a:rPr>
              <a:t>• ADD – Associação Desportiva para Deficientes – 612 kg.</a:t>
            </a:r>
          </a:p>
          <a:p>
            <a:endParaRPr lang="pt-BR" sz="900" dirty="0">
              <a:solidFill>
                <a:srgbClr val="000000"/>
              </a:solidFill>
              <a:latin typeface="YAFdJt8dAY0 0"/>
            </a:endParaRPr>
          </a:p>
          <a:p>
            <a:r>
              <a:rPr lang="pt-BR" sz="900" b="1" dirty="0">
                <a:solidFill>
                  <a:srgbClr val="000000"/>
                </a:solidFill>
                <a:latin typeface="YAFdJt8dAY0 0"/>
              </a:rPr>
              <a:t>Alimentos – Jogos de Basquete</a:t>
            </a:r>
          </a:p>
          <a:p>
            <a:r>
              <a:rPr lang="pt-BR" sz="900" dirty="0">
                <a:solidFill>
                  <a:srgbClr val="000000"/>
                </a:solidFill>
                <a:latin typeface="YAFdJt8dAY0 0"/>
              </a:rPr>
              <a:t>• Associação OVO Manifest – 605 kg.</a:t>
            </a:r>
          </a:p>
          <a:p>
            <a:pPr>
              <a:buNone/>
            </a:pPr>
            <a:endParaRPr lang="pt-BR" sz="9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900" b="1" i="0" dirty="0">
                <a:solidFill>
                  <a:srgbClr val="000000"/>
                </a:solidFill>
                <a:effectLst/>
                <a:latin typeface="YAFdJt8dAY0 0"/>
              </a:rPr>
              <a:t>Doação de associados</a:t>
            </a:r>
            <a:endParaRPr lang="pt-BR" sz="9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900" b="0" i="0" dirty="0">
                <a:solidFill>
                  <a:srgbClr val="000000"/>
                </a:solidFill>
                <a:effectLst/>
                <a:latin typeface="YAFdJt8dAY0 0"/>
              </a:rPr>
              <a:t>• Leitura para Todos – 7</a:t>
            </a:r>
            <a:r>
              <a:rPr lang="pt-BR" sz="900" dirty="0">
                <a:solidFill>
                  <a:srgbClr val="000000"/>
                </a:solidFill>
                <a:latin typeface="YAFdJt8dAY0 0"/>
              </a:rPr>
              <a:t>21</a:t>
            </a:r>
            <a:r>
              <a:rPr lang="pt-BR" sz="900" b="0" i="0" dirty="0">
                <a:solidFill>
                  <a:srgbClr val="000000"/>
                </a:solidFill>
                <a:effectLst/>
                <a:latin typeface="YAFdJt8dAY0 0"/>
              </a:rPr>
              <a:t> Livros|332 CDs e DVDs|70 Eletrônicos | </a:t>
            </a:r>
            <a:r>
              <a:rPr lang="pt-BR" sz="900" dirty="0">
                <a:solidFill>
                  <a:srgbClr val="000000"/>
                </a:solidFill>
                <a:latin typeface="YAFdJt8dAY0 0"/>
              </a:rPr>
              <a:t>9</a:t>
            </a:r>
            <a:r>
              <a:rPr lang="pt-BR" sz="900" b="0" i="0" dirty="0">
                <a:solidFill>
                  <a:srgbClr val="000000"/>
                </a:solidFill>
                <a:effectLst/>
                <a:latin typeface="YAFdJt8dAY0 0"/>
              </a:rPr>
              <a:t> Pastas;</a:t>
            </a:r>
            <a:endParaRPr lang="pt-BR" sz="9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900" b="0" i="0" dirty="0">
                <a:solidFill>
                  <a:srgbClr val="000000"/>
                </a:solidFill>
                <a:effectLst/>
                <a:latin typeface="YAFdJt8dAY0 0"/>
              </a:rPr>
              <a:t>• CAP Integra – </a:t>
            </a:r>
            <a:r>
              <a:rPr lang="pt-BR" sz="900" dirty="0">
                <a:solidFill>
                  <a:srgbClr val="000000"/>
                </a:solidFill>
                <a:latin typeface="YAFdJt8dAY0 0"/>
              </a:rPr>
              <a:t>351</a:t>
            </a:r>
            <a:r>
              <a:rPr lang="pt-BR" sz="900" b="0" i="0" dirty="0">
                <a:solidFill>
                  <a:srgbClr val="000000"/>
                </a:solidFill>
                <a:effectLst/>
                <a:latin typeface="YAFdJt8dAY0 0"/>
              </a:rPr>
              <a:t> Livros;</a:t>
            </a:r>
            <a:br>
              <a:rPr lang="pt-BR" sz="900" b="0" i="0" dirty="0">
                <a:solidFill>
                  <a:srgbClr val="000000"/>
                </a:solidFill>
                <a:effectLst/>
                <a:latin typeface="YAFdJt8dAY0 0"/>
              </a:rPr>
            </a:br>
            <a:r>
              <a:rPr lang="pt-BR" sz="900" b="0" i="0" dirty="0">
                <a:solidFill>
                  <a:srgbClr val="000000"/>
                </a:solidFill>
                <a:effectLst/>
                <a:latin typeface="YAFdJt8dAY0 0"/>
              </a:rPr>
              <a:t>• Associação Clube de Mães </a:t>
            </a:r>
            <a:r>
              <a:rPr lang="pt-BR" sz="900" b="0" i="0" dirty="0" err="1">
                <a:solidFill>
                  <a:srgbClr val="000000"/>
                </a:solidFill>
                <a:effectLst/>
                <a:latin typeface="YAFdJt8dAY0 0"/>
              </a:rPr>
              <a:t>Alieta</a:t>
            </a:r>
            <a:r>
              <a:rPr lang="pt-BR" sz="900" b="0" i="0" dirty="0">
                <a:solidFill>
                  <a:srgbClr val="000000"/>
                </a:solidFill>
                <a:effectLst/>
                <a:latin typeface="YAFdJt8dAY0 0"/>
              </a:rPr>
              <a:t> – 783 </a:t>
            </a:r>
            <a:r>
              <a:rPr lang="pt-BR" sz="900" dirty="0">
                <a:solidFill>
                  <a:srgbClr val="000000"/>
                </a:solidFill>
                <a:latin typeface="YAFdJt8dAY0 0"/>
              </a:rPr>
              <a:t>R</a:t>
            </a:r>
            <a:r>
              <a:rPr lang="pt-BR" sz="900" b="0" i="0" dirty="0">
                <a:solidFill>
                  <a:srgbClr val="000000"/>
                </a:solidFill>
                <a:effectLst/>
                <a:latin typeface="YAFdJt8dAY0 0"/>
              </a:rPr>
              <a:t>oupas |138 </a:t>
            </a:r>
            <a:r>
              <a:rPr lang="pt-BR" sz="900" dirty="0">
                <a:solidFill>
                  <a:srgbClr val="000000"/>
                </a:solidFill>
                <a:latin typeface="YAFdJt8dAY0 0"/>
              </a:rPr>
              <a:t>B</a:t>
            </a:r>
            <a:r>
              <a:rPr lang="pt-BR" sz="900" b="0" i="0" dirty="0">
                <a:solidFill>
                  <a:srgbClr val="000000"/>
                </a:solidFill>
                <a:effectLst/>
                <a:latin typeface="YAFdJt8dAY0 0"/>
              </a:rPr>
              <a:t>rinquedos |</a:t>
            </a:r>
            <a:r>
              <a:rPr lang="pt-BR" sz="900" dirty="0">
                <a:solidFill>
                  <a:srgbClr val="000000"/>
                </a:solidFill>
                <a:latin typeface="YAFdJt8dAY0 0"/>
              </a:rPr>
              <a:t>87</a:t>
            </a:r>
            <a:r>
              <a:rPr lang="pt-BR" sz="900" b="0" i="0" dirty="0">
                <a:solidFill>
                  <a:srgbClr val="000000"/>
                </a:solidFill>
                <a:effectLst/>
                <a:latin typeface="YAFdJt8dAY0 0"/>
              </a:rPr>
              <a:t> </a:t>
            </a:r>
            <a:r>
              <a:rPr lang="pt-BR" sz="900" dirty="0">
                <a:solidFill>
                  <a:srgbClr val="000000"/>
                </a:solidFill>
                <a:latin typeface="YAFdJt8dAY0 0"/>
              </a:rPr>
              <a:t>S</a:t>
            </a:r>
            <a:r>
              <a:rPr lang="pt-BR" sz="900" b="0" i="0" dirty="0">
                <a:solidFill>
                  <a:srgbClr val="000000"/>
                </a:solidFill>
                <a:effectLst/>
                <a:latin typeface="YAFdJt8dAY0 0"/>
              </a:rPr>
              <a:t>apatos|190 Uten</a:t>
            </a:r>
            <a:r>
              <a:rPr lang="pt-BR" sz="900" dirty="0">
                <a:solidFill>
                  <a:srgbClr val="000000"/>
                </a:solidFill>
                <a:latin typeface="YAFdJt8dAY0 0"/>
              </a:rPr>
              <a:t>sílios de</a:t>
            </a:r>
            <a:r>
              <a:rPr lang="pt-BR" sz="900" b="0" i="0" dirty="0">
                <a:solidFill>
                  <a:srgbClr val="000000"/>
                </a:solidFill>
                <a:effectLst/>
                <a:latin typeface="YAFdJt8dAY0 0"/>
              </a:rPr>
              <a:t> casa;</a:t>
            </a:r>
            <a:br>
              <a:rPr lang="pt-BR" sz="900" b="0" i="0" dirty="0">
                <a:solidFill>
                  <a:srgbClr val="000000"/>
                </a:solidFill>
                <a:effectLst/>
                <a:latin typeface="YAFdJt8dAY0 0"/>
              </a:rPr>
            </a:br>
            <a:r>
              <a:rPr lang="pt-BR" sz="900" dirty="0">
                <a:solidFill>
                  <a:srgbClr val="000000"/>
                </a:solidFill>
                <a:latin typeface="YAFdJt8dAY0 0"/>
              </a:rPr>
              <a:t>• Casa Nossa Senhora do Brasil – 757 Roupas |177 Brinquedos |83 Sapatos|205 Utensílios de casa;</a:t>
            </a:r>
            <a:br>
              <a:rPr lang="pt-BR" sz="900" dirty="0">
                <a:solidFill>
                  <a:srgbClr val="000000"/>
                </a:solidFill>
                <a:highlight>
                  <a:srgbClr val="FFFF00"/>
                </a:highlight>
                <a:latin typeface="YAFdJt8dAY0 0"/>
              </a:rPr>
            </a:br>
            <a:r>
              <a:rPr lang="pt-BR" sz="900" dirty="0">
                <a:solidFill>
                  <a:srgbClr val="000000"/>
                </a:solidFill>
                <a:latin typeface="YAFdJt8dAY0 0"/>
              </a:rPr>
              <a:t>• Igreja Batista Restauração em Cristo – 630 Roupas | 150 Sapatos | 96 Brinquedos | 220 Utensílios de casa;</a:t>
            </a:r>
            <a:br>
              <a:rPr lang="pt-BR" sz="900" dirty="0">
                <a:solidFill>
                  <a:srgbClr val="000000"/>
                </a:solidFill>
                <a:latin typeface="YAFdJt8dAY0 0"/>
              </a:rPr>
            </a:br>
            <a:r>
              <a:rPr lang="pt-BR" sz="900" dirty="0">
                <a:solidFill>
                  <a:srgbClr val="000000"/>
                </a:solidFill>
                <a:latin typeface="YAFdJt8dAY0 0"/>
              </a:rPr>
              <a:t>• Instituto Lapin - 461 Roupas|38 Sapatos|87 Brinquedos |16 Utensílios de casa;</a:t>
            </a:r>
          </a:p>
          <a:p>
            <a:r>
              <a:rPr lang="pt-BR" sz="900" dirty="0">
                <a:solidFill>
                  <a:srgbClr val="000000"/>
                </a:solidFill>
                <a:latin typeface="YAFdJt8dAY0 0"/>
              </a:rPr>
              <a:t>•LALEC – 187 Brinquedos|410 Roupas|47 Sapatos|96 Utensílios de casa</a:t>
            </a:r>
          </a:p>
          <a:p>
            <a:r>
              <a:rPr lang="pt-BR" sz="900" dirty="0">
                <a:solidFill>
                  <a:srgbClr val="000000"/>
                </a:solidFill>
                <a:latin typeface="YAFdJt8dAY0 0"/>
              </a:rPr>
              <a:t>• </a:t>
            </a:r>
            <a:r>
              <a:rPr lang="pt-BR" sz="900" dirty="0" err="1">
                <a:solidFill>
                  <a:srgbClr val="000000"/>
                </a:solidFill>
                <a:latin typeface="YAFdJt8dAY0 0"/>
              </a:rPr>
              <a:t>Assumme</a:t>
            </a:r>
            <a:r>
              <a:rPr lang="pt-BR" sz="900" dirty="0">
                <a:solidFill>
                  <a:srgbClr val="000000"/>
                </a:solidFill>
                <a:latin typeface="YAFdJt8dAY0 0"/>
              </a:rPr>
              <a:t> – Associação Para um Mundo Melhor – 20 Equipamentos médicos|458 Roupas|62 Sapatos|45 Utensílios de casa </a:t>
            </a:r>
          </a:p>
          <a:p>
            <a:r>
              <a:rPr lang="pt-BR" sz="900" dirty="0">
                <a:solidFill>
                  <a:srgbClr val="000000"/>
                </a:solidFill>
                <a:latin typeface="YAFdJt8dAY0 0"/>
              </a:rPr>
              <a:t>• NASCER – 124 Binquedos|75 Roupas|19 Sapatos|108 Utensílios de casa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E2034B8-D170-423F-3492-2B6C215F1D10}"/>
              </a:ext>
            </a:extLst>
          </p:cNvPr>
          <p:cNvSpPr txBox="1"/>
          <p:nvPr/>
        </p:nvSpPr>
        <p:spPr>
          <a:xfrm>
            <a:off x="4852236" y="2145106"/>
            <a:ext cx="33505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b="1" i="0" dirty="0">
                <a:solidFill>
                  <a:srgbClr val="000000"/>
                </a:solidFill>
                <a:effectLst/>
                <a:latin typeface="YAFdJt8dAY0 0"/>
              </a:rPr>
              <a:t>Doação de associados</a:t>
            </a:r>
          </a:p>
          <a:p>
            <a:r>
              <a:rPr lang="pt-BR" sz="900" dirty="0">
                <a:solidFill>
                  <a:srgbClr val="000000"/>
                </a:solidFill>
                <a:latin typeface="YAFdJt8dAY0 0"/>
              </a:rPr>
              <a:t>• Ministério Adoradores da Última Hora – 24 Brinquedos;</a:t>
            </a:r>
          </a:p>
          <a:p>
            <a:r>
              <a:rPr lang="pt-BR" sz="900" dirty="0">
                <a:solidFill>
                  <a:srgbClr val="000000"/>
                </a:solidFill>
                <a:latin typeface="YAFdJt8dAY0 0"/>
              </a:rPr>
              <a:t>• Colaboradora: Carla </a:t>
            </a:r>
            <a:r>
              <a:rPr lang="pt-BR" sz="900" dirty="0" err="1">
                <a:solidFill>
                  <a:srgbClr val="000000"/>
                </a:solidFill>
                <a:latin typeface="YAFdJt8dAY0 0"/>
              </a:rPr>
              <a:t>Edlaine</a:t>
            </a:r>
            <a:r>
              <a:rPr lang="pt-BR" sz="900" dirty="0">
                <a:solidFill>
                  <a:srgbClr val="000000"/>
                </a:solidFill>
                <a:latin typeface="YAFdJt8dAY0 0"/>
              </a:rPr>
              <a:t> da Silva - 1 Kit Maternidade;</a:t>
            </a:r>
          </a:p>
          <a:p>
            <a:endParaRPr lang="pt-BR" sz="900" dirty="0">
              <a:solidFill>
                <a:srgbClr val="000000"/>
              </a:solidFill>
            </a:endParaRPr>
          </a:p>
          <a:p>
            <a:r>
              <a:rPr lang="pt-BR" sz="900" b="1" dirty="0">
                <a:solidFill>
                  <a:srgbClr val="000000"/>
                </a:solidFill>
                <a:latin typeface="YAFdJt8dAY0 0"/>
              </a:rPr>
              <a:t>Doação Club Athletico Paulistano</a:t>
            </a:r>
            <a:endParaRPr lang="pt-BR" sz="900" dirty="0">
              <a:solidFill>
                <a:srgbClr val="000000"/>
              </a:solidFill>
              <a:latin typeface="YAFdJt8dAY0 0"/>
            </a:endParaRPr>
          </a:p>
          <a:p>
            <a:r>
              <a:rPr lang="pt-BR" sz="900" dirty="0">
                <a:solidFill>
                  <a:srgbClr val="000000"/>
                </a:solidFill>
              </a:rPr>
              <a:t>• Instituto Renovação – 325 Itens de higiene | 220 Itens de limpeza | 40 Cestas Básicas;</a:t>
            </a:r>
          </a:p>
          <a:p>
            <a:r>
              <a:rPr lang="pt-BR" sz="900" dirty="0">
                <a:solidFill>
                  <a:srgbClr val="000000"/>
                </a:solidFill>
              </a:rPr>
              <a:t>• Fraternidade dos Irmãos Franciscanos – 249 Itens de alimentos;</a:t>
            </a:r>
          </a:p>
          <a:p>
            <a:r>
              <a:rPr lang="pt-BR" sz="900" dirty="0">
                <a:solidFill>
                  <a:srgbClr val="000000"/>
                </a:solidFill>
              </a:rPr>
              <a:t>• Centro de Cidadania SMP – 47 Itens de Pintura | 30 Cobre Leito</a:t>
            </a:r>
          </a:p>
          <a:p>
            <a:r>
              <a:rPr lang="pt-BR" sz="900" dirty="0">
                <a:solidFill>
                  <a:srgbClr val="000000"/>
                </a:solidFill>
              </a:rPr>
              <a:t>• Abrigo dos Velhinhos Frederico Ozanam – 455 kg de proteína| 22 Itens Hospitalares;</a:t>
            </a:r>
          </a:p>
          <a:p>
            <a:r>
              <a:rPr lang="pt-BR" sz="900" dirty="0">
                <a:solidFill>
                  <a:srgbClr val="000000"/>
                </a:solidFill>
                <a:latin typeface="YAFdJt8dAY0 0"/>
              </a:rPr>
              <a:t>• Associação </a:t>
            </a:r>
            <a:r>
              <a:rPr lang="pt-BR" sz="900" dirty="0" err="1">
                <a:solidFill>
                  <a:srgbClr val="000000"/>
                </a:solidFill>
                <a:latin typeface="YAFdJt8dAY0 0"/>
              </a:rPr>
              <a:t>Assindes</a:t>
            </a:r>
            <a:r>
              <a:rPr lang="pt-BR" sz="900" dirty="0">
                <a:solidFill>
                  <a:srgbClr val="000000"/>
                </a:solidFill>
                <a:latin typeface="YAFdJt8dAY0 0"/>
              </a:rPr>
              <a:t> </a:t>
            </a:r>
            <a:r>
              <a:rPr lang="pt-BR" sz="900" dirty="0" err="1">
                <a:solidFill>
                  <a:srgbClr val="000000"/>
                </a:solidFill>
                <a:latin typeface="YAFdJt8dAY0 0"/>
              </a:rPr>
              <a:t>Sermig</a:t>
            </a:r>
            <a:r>
              <a:rPr lang="pt-BR" sz="900" dirty="0">
                <a:solidFill>
                  <a:srgbClr val="000000"/>
                </a:solidFill>
                <a:latin typeface="YAFdJt8dAY0 0"/>
              </a:rPr>
              <a:t> – 1 Cadeira de Rodas;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4BCE5C7-5914-9C85-F8B2-884E6D306C7E}"/>
              </a:ext>
            </a:extLst>
          </p:cNvPr>
          <p:cNvSpPr txBox="1"/>
          <p:nvPr/>
        </p:nvSpPr>
        <p:spPr>
          <a:xfrm>
            <a:off x="0" y="4204772"/>
            <a:ext cx="455575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dirty="0">
                <a:solidFill>
                  <a:srgbClr val="000000"/>
                </a:solidFill>
                <a:latin typeface="YAFdJt8dAY0 0"/>
              </a:rPr>
              <a:t>• Instituto Sonhadores da Fé – 91 Brinquedos|335 Roupas|22 Sapatos|66 Utensílios de casa;</a:t>
            </a:r>
          </a:p>
          <a:p>
            <a:r>
              <a:rPr lang="pt-BR" sz="900" dirty="0">
                <a:solidFill>
                  <a:srgbClr val="000000"/>
                </a:solidFill>
                <a:latin typeface="YAFdJt8dAY0 0"/>
              </a:rPr>
              <a:t>• Colaborador: Ronaldo Pereira Leal – 16 Fraldas;</a:t>
            </a:r>
          </a:p>
          <a:p>
            <a:r>
              <a:rPr lang="pt-BR" sz="900" dirty="0">
                <a:solidFill>
                  <a:srgbClr val="000000"/>
                </a:solidFill>
                <a:latin typeface="YAFdJt8dAY0 0"/>
              </a:rPr>
              <a:t>• Associada: Paula Regina </a:t>
            </a:r>
            <a:r>
              <a:rPr lang="pt-BR" sz="900" dirty="0" err="1">
                <a:solidFill>
                  <a:srgbClr val="000000"/>
                </a:solidFill>
                <a:latin typeface="YAFdJt8dAY0 0"/>
              </a:rPr>
              <a:t>Fujissawa</a:t>
            </a:r>
            <a:r>
              <a:rPr lang="pt-BR" sz="900" dirty="0">
                <a:solidFill>
                  <a:srgbClr val="000000"/>
                </a:solidFill>
                <a:latin typeface="YAFdJt8dAY0 0"/>
              </a:rPr>
              <a:t> – 36 Uniforme Escolar;</a:t>
            </a:r>
          </a:p>
          <a:p>
            <a:r>
              <a:rPr lang="pt-BR" sz="900" dirty="0">
                <a:solidFill>
                  <a:srgbClr val="000000"/>
                </a:solidFill>
              </a:rPr>
              <a:t>• Tampinhas que Curam – 60,25kg Tampinhas plásticas | 20,15kg Lacre;</a:t>
            </a:r>
          </a:p>
          <a:p>
            <a:r>
              <a:rPr lang="pt-BR" sz="900" dirty="0">
                <a:solidFill>
                  <a:srgbClr val="000000"/>
                </a:solidFill>
                <a:latin typeface="YAFdJt8dAY0 0"/>
              </a:rPr>
              <a:t>• Associação Beneficente Santa Fé – 1 Quadro artístico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738B661-55ED-B314-FBE5-B9B268D17236}"/>
              </a:ext>
            </a:extLst>
          </p:cNvPr>
          <p:cNvSpPr txBox="1"/>
          <p:nvPr/>
        </p:nvSpPr>
        <p:spPr>
          <a:xfrm>
            <a:off x="0" y="41882"/>
            <a:ext cx="153613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CAP do Bem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ECADC5C5-E95E-D0CF-FDD3-0A05D4605657}"/>
              </a:ext>
            </a:extLst>
          </p:cNvPr>
          <p:cNvSpPr txBox="1"/>
          <p:nvPr/>
        </p:nvSpPr>
        <p:spPr>
          <a:xfrm>
            <a:off x="4797570" y="916332"/>
            <a:ext cx="41001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dirty="0">
                <a:solidFill>
                  <a:srgbClr val="000000"/>
                </a:solidFill>
                <a:latin typeface="YAFdJt8dAY0 0"/>
              </a:rPr>
              <a:t>• Associação Comunitária Pequeno Príncipe – 353 Livros |125 Brinquedos|96 Toalhas|20 Materiais Escolares|90 Lancheiras|23 Bolos|180 Kits Lanches;</a:t>
            </a:r>
          </a:p>
          <a:p>
            <a:pPr>
              <a:buNone/>
            </a:pPr>
            <a:endParaRPr lang="pt-BR" sz="900" dirty="0">
              <a:solidFill>
                <a:srgbClr val="000000"/>
              </a:solidFill>
              <a:latin typeface="YAFdJt8dAY0 0"/>
            </a:endParaRPr>
          </a:p>
          <a:p>
            <a:pPr>
              <a:buNone/>
            </a:pPr>
            <a:r>
              <a:rPr lang="pt-BR" sz="900" b="1" dirty="0">
                <a:solidFill>
                  <a:srgbClr val="000000"/>
                </a:solidFill>
                <a:latin typeface="YAFdJt8dAY0 0"/>
              </a:rPr>
              <a:t>Doação Club Athletico Paulistano</a:t>
            </a:r>
            <a:endParaRPr lang="pt-BR" sz="900" dirty="0">
              <a:solidFill>
                <a:srgbClr val="000000"/>
              </a:solidFill>
              <a:latin typeface="YAFdJt8dAY0 0"/>
            </a:endParaRPr>
          </a:p>
          <a:p>
            <a:pPr>
              <a:buNone/>
            </a:pPr>
            <a:r>
              <a:rPr lang="pt-BR" sz="900" dirty="0">
                <a:solidFill>
                  <a:srgbClr val="000000"/>
                </a:solidFill>
                <a:latin typeface="YAFdJt8dAY0 0"/>
              </a:rPr>
              <a:t>• Instituto Lance Certo – 7 Jump;</a:t>
            </a:r>
          </a:p>
          <a:p>
            <a:r>
              <a:rPr lang="pt-BR" sz="900" dirty="0">
                <a:solidFill>
                  <a:srgbClr val="000000"/>
                </a:solidFill>
                <a:latin typeface="YAFdJt8dAY0 0"/>
              </a:rPr>
              <a:t>• Instituto Drible Certo – 6 Espelhos.</a:t>
            </a:r>
          </a:p>
          <a:p>
            <a:pPr>
              <a:buNone/>
            </a:pPr>
            <a:endParaRPr lang="pt-BR" sz="1100" b="1" i="0" dirty="0">
              <a:solidFill>
                <a:srgbClr val="000000"/>
              </a:solidFill>
              <a:effectLst/>
              <a:latin typeface="YAFdJt8dAY0 0"/>
            </a:endParaRPr>
          </a:p>
          <a:p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23EF414-F81E-0291-1419-B96AD10C0F14}"/>
              </a:ext>
            </a:extLst>
          </p:cNvPr>
          <p:cNvSpPr txBox="1"/>
          <p:nvPr/>
        </p:nvSpPr>
        <p:spPr>
          <a:xfrm>
            <a:off x="4824903" y="1821941"/>
            <a:ext cx="335057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pt-BR" b="1" i="0" dirty="0">
                <a:solidFill>
                  <a:srgbClr val="FF0000"/>
                </a:solidFill>
                <a:effectLst/>
                <a:latin typeface="YAFdJt8dAY0 0"/>
              </a:rPr>
              <a:t>Chave do Coração </a:t>
            </a:r>
          </a:p>
        </p:txBody>
      </p:sp>
      <p:pic>
        <p:nvPicPr>
          <p:cNvPr id="13" name="Imagem 12" descr="Grupo de pessoas em uma quadra&#10;&#10;O conteúdo gerado por IA pode estar incorreto.">
            <a:extLst>
              <a:ext uri="{FF2B5EF4-FFF2-40B4-BE49-F238E27FC236}">
                <a16:creationId xmlns:a16="http://schemas.microsoft.com/office/drawing/2014/main" id="{6DDD4950-CF00-8D27-C40C-50F9F2ACD7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2469" y="3920548"/>
            <a:ext cx="3035442" cy="1122505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70323A5C-CE04-7FBB-6281-BCB6A5FE8D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8301" y="916333"/>
            <a:ext cx="1363699" cy="164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7955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C127AE-B398-C8B4-5049-A86F1AF2E4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780A1832-AEAD-CA34-38A8-03E345F1F383}"/>
              </a:ext>
            </a:extLst>
          </p:cNvPr>
          <p:cNvCxnSpPr/>
          <p:nvPr/>
        </p:nvCxnSpPr>
        <p:spPr>
          <a:xfrm>
            <a:off x="298938" y="6400797"/>
            <a:ext cx="1113106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7" name="Imagem 6" descr="Logotipo&#10;&#10;Descrição gerada automaticamente">
            <a:extLst>
              <a:ext uri="{FF2B5EF4-FFF2-40B4-BE49-F238E27FC236}">
                <a16:creationId xmlns:a16="http://schemas.microsoft.com/office/drawing/2014/main" id="{27591BFC-3662-527A-F8D6-3329F212C9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7886" y="6040618"/>
            <a:ext cx="652406" cy="652406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1FFC30DD-4D56-81E8-97E6-57817D723277}"/>
              </a:ext>
            </a:extLst>
          </p:cNvPr>
          <p:cNvSpPr/>
          <p:nvPr/>
        </p:nvSpPr>
        <p:spPr>
          <a:xfrm>
            <a:off x="10234189" y="6636899"/>
            <a:ext cx="22430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pt-BR" sz="1000" dirty="0">
                <a:latin typeface="Calibri Light" pitchFamily="34" charset="0"/>
                <a:cs typeface="Calibri Light" pitchFamily="34" charset="0"/>
              </a:rPr>
              <a:t>Desenvolvimento Social</a:t>
            </a: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8380FFB7-5522-1D4A-FDB4-EFF989F82369}"/>
              </a:ext>
            </a:extLst>
          </p:cNvPr>
          <p:cNvSpPr txBox="1"/>
          <p:nvPr/>
        </p:nvSpPr>
        <p:spPr>
          <a:xfrm>
            <a:off x="6500191" y="-159615"/>
            <a:ext cx="2075278" cy="7261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6720"/>
              </a:lnSpc>
            </a:pPr>
            <a:r>
              <a:rPr lang="en-US" sz="2400" b="1" dirty="0">
                <a:latin typeface="Open Sans 2 Bold"/>
                <a:ea typeface="Open Sans 2 Bold"/>
                <a:cs typeface="Open Sans 2 Bold"/>
                <a:sym typeface="Open Sans 2 Bold"/>
              </a:rPr>
              <a:t>Doações 2025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3CAFAB21-7406-7D32-A95C-8E2CB89090B2}"/>
              </a:ext>
            </a:extLst>
          </p:cNvPr>
          <p:cNvSpPr txBox="1"/>
          <p:nvPr/>
        </p:nvSpPr>
        <p:spPr>
          <a:xfrm>
            <a:off x="7474527" y="420772"/>
            <a:ext cx="1031955" cy="3927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3600"/>
              </a:lnSpc>
            </a:pPr>
            <a:r>
              <a:rPr lang="en-US" sz="1600" b="1" dirty="0">
                <a:latin typeface="Open Sans 2 Bold"/>
                <a:ea typeface="Open Sans 2 Bold"/>
                <a:cs typeface="Open Sans 2 Bold"/>
                <a:sym typeface="Open Sans 2 Bold"/>
              </a:rPr>
              <a:t>Novembro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F7EC904-F207-D504-D55B-C3F838620FEF}"/>
              </a:ext>
            </a:extLst>
          </p:cNvPr>
          <p:cNvSpPr txBox="1"/>
          <p:nvPr/>
        </p:nvSpPr>
        <p:spPr>
          <a:xfrm>
            <a:off x="153514" y="83111"/>
            <a:ext cx="4641047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CAP do Bem</a:t>
            </a:r>
          </a:p>
          <a:p>
            <a:endParaRPr lang="pt-BR" sz="1000" dirty="0"/>
          </a:p>
          <a:p>
            <a:pPr>
              <a:buNone/>
            </a:pPr>
            <a:r>
              <a:rPr lang="pt-BR" sz="900" b="1" i="0" dirty="0">
                <a:solidFill>
                  <a:srgbClr val="000000"/>
                </a:solidFill>
                <a:effectLst/>
                <a:latin typeface="YAFdJt8dAY0 0"/>
              </a:rPr>
              <a:t>Distribuição de Marmitas</a:t>
            </a:r>
            <a:endParaRPr lang="pt-BR" sz="9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900" b="0" i="0" dirty="0">
                <a:solidFill>
                  <a:srgbClr val="000000"/>
                </a:solidFill>
                <a:effectLst/>
                <a:latin typeface="YAFdJt8dAY0 0"/>
              </a:rPr>
              <a:t>• Pessoas em situação de rua – </a:t>
            </a:r>
            <a:r>
              <a:rPr lang="pt-BR" sz="900" dirty="0">
                <a:solidFill>
                  <a:srgbClr val="000000"/>
                </a:solidFill>
                <a:latin typeface="YAFdJt8dAY0 0"/>
              </a:rPr>
              <a:t>720</a:t>
            </a:r>
            <a:r>
              <a:rPr lang="pt-BR" sz="900" b="0" i="0" dirty="0">
                <a:solidFill>
                  <a:srgbClr val="000000"/>
                </a:solidFill>
                <a:effectLst/>
                <a:latin typeface="YAFdJt8dAY0 0"/>
              </a:rPr>
              <a:t> marmitas |</a:t>
            </a:r>
            <a:r>
              <a:rPr lang="pt-BR" sz="900" dirty="0">
                <a:solidFill>
                  <a:srgbClr val="000000"/>
                </a:solidFill>
                <a:latin typeface="YAFdJt8dAY0 0"/>
              </a:rPr>
              <a:t>49</a:t>
            </a:r>
            <a:r>
              <a:rPr lang="pt-BR" sz="900" b="0" i="0" dirty="0">
                <a:solidFill>
                  <a:srgbClr val="000000"/>
                </a:solidFill>
                <a:effectLst/>
                <a:latin typeface="YAFdJt8dAY0 0"/>
              </a:rPr>
              <a:t> roupas.</a:t>
            </a:r>
          </a:p>
          <a:p>
            <a:pPr>
              <a:buNone/>
            </a:pPr>
            <a:endParaRPr lang="pt-BR" sz="900" b="0" i="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900" b="1" dirty="0">
                <a:solidFill>
                  <a:srgbClr val="000000"/>
                </a:solidFill>
                <a:latin typeface="YAFdJt8dAY0 0"/>
              </a:rPr>
              <a:t>Alimentos – Jogos de Vôlei</a:t>
            </a:r>
            <a:endParaRPr lang="pt-BR" sz="900" dirty="0">
              <a:solidFill>
                <a:srgbClr val="000000"/>
              </a:solidFill>
              <a:latin typeface="YAFdJt8dAY0 0"/>
            </a:endParaRPr>
          </a:p>
          <a:p>
            <a:r>
              <a:rPr lang="pt-BR" sz="900" dirty="0">
                <a:solidFill>
                  <a:srgbClr val="000000"/>
                </a:solidFill>
                <a:latin typeface="YAFdJt8dAY0 0"/>
              </a:rPr>
              <a:t>• Instituição Drible Certo – 369 kg.</a:t>
            </a:r>
          </a:p>
          <a:p>
            <a:r>
              <a:rPr lang="pt-BR" sz="900" dirty="0">
                <a:solidFill>
                  <a:srgbClr val="000000"/>
                </a:solidFill>
                <a:latin typeface="YAFdJt8dAY0 0"/>
              </a:rPr>
              <a:t>• Instituição Lance Certo – 369 kg.</a:t>
            </a:r>
          </a:p>
          <a:p>
            <a:r>
              <a:rPr lang="pt-BR" sz="900" dirty="0">
                <a:solidFill>
                  <a:srgbClr val="000000"/>
                </a:solidFill>
                <a:latin typeface="YAFdJt8dAY0 0"/>
              </a:rPr>
              <a:t>• B11 Associação Desportiva e Cultural de Basketball – 381 kg</a:t>
            </a:r>
          </a:p>
          <a:p>
            <a:r>
              <a:rPr lang="pt-BR" sz="900" dirty="0">
                <a:solidFill>
                  <a:srgbClr val="000000"/>
                </a:solidFill>
                <a:latin typeface="YAFdJt8dAY0 0"/>
              </a:rPr>
              <a:t>• Associação Esportiva Talentos do Capão – 503 kg</a:t>
            </a:r>
          </a:p>
          <a:p>
            <a:endParaRPr lang="pt-BR" sz="900" dirty="0">
              <a:solidFill>
                <a:srgbClr val="000000"/>
              </a:solidFill>
              <a:latin typeface="YAFdJt8dAY0 0"/>
            </a:endParaRPr>
          </a:p>
          <a:p>
            <a:r>
              <a:rPr lang="pt-BR" sz="900" b="1" dirty="0">
                <a:solidFill>
                  <a:srgbClr val="000000"/>
                </a:solidFill>
                <a:latin typeface="YAFdJt8dAY0 0"/>
              </a:rPr>
              <a:t>Alimentos – Jogos de Basquete</a:t>
            </a:r>
          </a:p>
          <a:p>
            <a:r>
              <a:rPr lang="pt-BR" sz="900" dirty="0">
                <a:solidFill>
                  <a:srgbClr val="000000"/>
                </a:solidFill>
                <a:latin typeface="YAFdJt8dAY0 0"/>
              </a:rPr>
              <a:t>• Instituição Futuros Craques – 697 kg.</a:t>
            </a:r>
          </a:p>
          <a:p>
            <a:pPr>
              <a:buNone/>
            </a:pPr>
            <a:endParaRPr lang="pt-BR" sz="9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900" b="1" i="0" dirty="0">
                <a:solidFill>
                  <a:srgbClr val="000000"/>
                </a:solidFill>
                <a:effectLst/>
                <a:latin typeface="YAFdJt8dAY0 0"/>
              </a:rPr>
              <a:t>Doação de associados</a:t>
            </a:r>
            <a:endParaRPr lang="pt-BR" sz="9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900" b="0" i="0" dirty="0">
                <a:solidFill>
                  <a:srgbClr val="000000"/>
                </a:solidFill>
                <a:effectLst/>
                <a:latin typeface="YAFdJt8dAY0 0"/>
              </a:rPr>
              <a:t>• Leitura para Todos – </a:t>
            </a:r>
            <a:r>
              <a:rPr lang="pt-BR" sz="900" dirty="0">
                <a:solidFill>
                  <a:srgbClr val="000000"/>
                </a:solidFill>
                <a:latin typeface="YAFdJt8dAY0 0"/>
              </a:rPr>
              <a:t>1.958</a:t>
            </a:r>
            <a:r>
              <a:rPr lang="pt-BR" sz="900" b="0" i="0" dirty="0">
                <a:solidFill>
                  <a:srgbClr val="000000"/>
                </a:solidFill>
                <a:effectLst/>
                <a:latin typeface="YAFdJt8dAY0 0"/>
              </a:rPr>
              <a:t> Livros|</a:t>
            </a:r>
            <a:r>
              <a:rPr lang="pt-BR" sz="900" dirty="0">
                <a:solidFill>
                  <a:srgbClr val="000000"/>
                </a:solidFill>
                <a:latin typeface="YAFdJt8dAY0 0"/>
              </a:rPr>
              <a:t>1.484</a:t>
            </a:r>
            <a:r>
              <a:rPr lang="pt-BR" sz="900" b="0" i="0" dirty="0">
                <a:solidFill>
                  <a:srgbClr val="000000"/>
                </a:solidFill>
                <a:effectLst/>
                <a:latin typeface="YAFdJt8dAY0 0"/>
              </a:rPr>
              <a:t> CDs e DVDs|</a:t>
            </a:r>
            <a:r>
              <a:rPr lang="pt-BR" sz="900" dirty="0">
                <a:solidFill>
                  <a:srgbClr val="000000"/>
                </a:solidFill>
                <a:latin typeface="YAFdJt8dAY0 0"/>
              </a:rPr>
              <a:t>114</a:t>
            </a:r>
            <a:r>
              <a:rPr lang="pt-BR" sz="900" b="0" i="0" dirty="0">
                <a:solidFill>
                  <a:srgbClr val="000000"/>
                </a:solidFill>
                <a:effectLst/>
                <a:latin typeface="YAFdJt8dAY0 0"/>
              </a:rPr>
              <a:t> Eletrônicos | 80 Revista | 76 Brinquedos | 198 Roupas | 54 Sapatos | 37 </a:t>
            </a:r>
            <a:r>
              <a:rPr lang="pt-BR" sz="900" dirty="0">
                <a:solidFill>
                  <a:srgbClr val="000000"/>
                </a:solidFill>
                <a:latin typeface="YAFdJt8dAY0 0"/>
              </a:rPr>
              <a:t>Utensílios de casa</a:t>
            </a:r>
            <a:r>
              <a:rPr lang="pt-BR" sz="900" b="0" i="0" dirty="0">
                <a:solidFill>
                  <a:srgbClr val="000000"/>
                </a:solidFill>
                <a:effectLst/>
                <a:latin typeface="YAFdJt8dAY0 0"/>
              </a:rPr>
              <a:t>;</a:t>
            </a:r>
            <a:endParaRPr lang="pt-BR" sz="9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900" b="0" i="0" dirty="0">
                <a:solidFill>
                  <a:srgbClr val="000000"/>
                </a:solidFill>
                <a:effectLst/>
                <a:latin typeface="YAFdJt8dAY0 0"/>
              </a:rPr>
              <a:t>• CAP Integra – 513 Livros;</a:t>
            </a:r>
            <a:br>
              <a:rPr lang="pt-BR" sz="900" b="0" i="0" dirty="0">
                <a:solidFill>
                  <a:srgbClr val="000000"/>
                </a:solidFill>
                <a:effectLst/>
                <a:latin typeface="YAFdJt8dAY0 0"/>
              </a:rPr>
            </a:br>
            <a:r>
              <a:rPr lang="pt-BR" sz="900" b="0" i="0" dirty="0">
                <a:solidFill>
                  <a:srgbClr val="000000"/>
                </a:solidFill>
                <a:effectLst/>
                <a:latin typeface="YAFdJt8dAY0 0"/>
              </a:rPr>
              <a:t>• Associação </a:t>
            </a:r>
            <a:r>
              <a:rPr lang="pt-BR" sz="900" b="0" i="0" dirty="0" err="1">
                <a:solidFill>
                  <a:srgbClr val="000000"/>
                </a:solidFill>
                <a:effectLst/>
                <a:latin typeface="YAFdJt8dAY0 0"/>
              </a:rPr>
              <a:t>Camino</a:t>
            </a:r>
            <a:r>
              <a:rPr lang="pt-BR" sz="900" b="0" i="0" dirty="0">
                <a:solidFill>
                  <a:srgbClr val="000000"/>
                </a:solidFill>
                <a:effectLst/>
                <a:latin typeface="YAFdJt8dAY0 0"/>
              </a:rPr>
              <a:t> </a:t>
            </a:r>
            <a:r>
              <a:rPr lang="pt-BR" sz="900" b="0" i="0" dirty="0" err="1">
                <a:solidFill>
                  <a:srgbClr val="000000"/>
                </a:solidFill>
                <a:effectLst/>
                <a:latin typeface="YAFdJt8dAY0 0"/>
              </a:rPr>
              <a:t>Schooll</a:t>
            </a:r>
            <a:r>
              <a:rPr lang="pt-BR" sz="900" b="0" i="0" dirty="0">
                <a:solidFill>
                  <a:srgbClr val="000000"/>
                </a:solidFill>
                <a:effectLst/>
                <a:latin typeface="YAFdJt8dAY0 0"/>
              </a:rPr>
              <a:t> – 79 Livros;</a:t>
            </a:r>
            <a:br>
              <a:rPr lang="pt-BR" sz="900" b="0" i="0" dirty="0">
                <a:solidFill>
                  <a:srgbClr val="000000"/>
                </a:solidFill>
                <a:effectLst/>
                <a:latin typeface="YAFdJt8dAY0 0"/>
              </a:rPr>
            </a:br>
            <a:r>
              <a:rPr lang="pt-BR" sz="900" dirty="0">
                <a:solidFill>
                  <a:srgbClr val="000000"/>
                </a:solidFill>
                <a:latin typeface="YAFdJt8dAY0 0"/>
              </a:rPr>
              <a:t>• Associação Esportiva Talentos do Capão – 15 Itens de Ballet;</a:t>
            </a:r>
            <a:br>
              <a:rPr lang="pt-BR" sz="900" dirty="0">
                <a:solidFill>
                  <a:srgbClr val="000000"/>
                </a:solidFill>
                <a:highlight>
                  <a:srgbClr val="FFFF00"/>
                </a:highlight>
                <a:latin typeface="YAFdJt8dAY0 0"/>
              </a:rPr>
            </a:br>
            <a:r>
              <a:rPr lang="pt-BR" sz="900" dirty="0">
                <a:solidFill>
                  <a:srgbClr val="000000"/>
                </a:solidFill>
                <a:latin typeface="YAFdJt8dAY0 0"/>
              </a:rPr>
              <a:t>• Associação Comunitária Pequeno Príncipe – 1.612 Roupas | 103 Sapatos | 255 Brinquedos | 583 Utensílios de casa;</a:t>
            </a:r>
          </a:p>
          <a:p>
            <a:r>
              <a:rPr lang="pt-BR" sz="900" dirty="0">
                <a:solidFill>
                  <a:srgbClr val="000000"/>
                </a:solidFill>
                <a:latin typeface="YAFdJt8dAY0 0"/>
              </a:rPr>
              <a:t>• ABEGUI - 501 Roupas| 75 Brinquedos |21 Utensílios de casa;</a:t>
            </a:r>
          </a:p>
          <a:p>
            <a:r>
              <a:rPr lang="pt-BR" sz="900" dirty="0">
                <a:solidFill>
                  <a:srgbClr val="000000"/>
                </a:solidFill>
                <a:latin typeface="YAFdJt8dAY0 0"/>
              </a:rPr>
              <a:t>• Centro de Apoio a Criança Carente com Câncer CACCC- 26 Camisetas|26 Calças|26 Sapatos|26 Brinquedos|26 Panettones</a:t>
            </a:r>
          </a:p>
          <a:p>
            <a:r>
              <a:rPr lang="pt-BR" sz="900" dirty="0">
                <a:solidFill>
                  <a:srgbClr val="000000"/>
                </a:solidFill>
                <a:latin typeface="YAFdJt8dAY0 0"/>
              </a:rPr>
              <a:t>• Instituto Sonhadores da Fé - 340 Roupas|170 Sapatos|122 Utensílios de casa</a:t>
            </a:r>
          </a:p>
          <a:p>
            <a:r>
              <a:rPr lang="pt-BR" sz="900" dirty="0">
                <a:solidFill>
                  <a:srgbClr val="000000"/>
                </a:solidFill>
              </a:rPr>
              <a:t>• Fraternidade dos Irmãos Franciscanos – 95 Decorativos de Natal;</a:t>
            </a:r>
          </a:p>
          <a:p>
            <a:r>
              <a:rPr lang="pt-BR" sz="900" dirty="0">
                <a:solidFill>
                  <a:srgbClr val="000000"/>
                </a:solidFill>
                <a:latin typeface="YAFdJt8dAY0 0"/>
              </a:rPr>
              <a:t>• Associação Aliança de Misericórdia - 917 Roupas|96 Sapatos| 106 Brinquedos | 166 Utensílios de casa</a:t>
            </a:r>
            <a:br>
              <a:rPr lang="pt-BR" sz="900" dirty="0">
                <a:solidFill>
                  <a:srgbClr val="000000"/>
                </a:solidFill>
                <a:latin typeface="YAFdJt8dAY0 0"/>
              </a:rPr>
            </a:br>
            <a:r>
              <a:rPr lang="pt-BR" sz="900" dirty="0">
                <a:solidFill>
                  <a:srgbClr val="000000"/>
                </a:solidFill>
                <a:latin typeface="YAFdJt8dAY0 0"/>
              </a:rPr>
              <a:t>• Colaborador: Ronaldo Pereira Leal – 119 Fraldas | 1 Lenço umedecido | 1 Pomada de assadura;</a:t>
            </a:r>
            <a:br>
              <a:rPr lang="pt-BR" sz="1000" dirty="0">
                <a:solidFill>
                  <a:srgbClr val="000000"/>
                </a:solidFill>
                <a:highlight>
                  <a:srgbClr val="FFFF00"/>
                </a:highlight>
                <a:latin typeface="YAFdJt8dAY0 0"/>
              </a:rPr>
            </a:br>
            <a:endParaRPr lang="pt-BR" sz="1000" dirty="0">
              <a:solidFill>
                <a:srgbClr val="000000"/>
              </a:solidFill>
              <a:highlight>
                <a:srgbClr val="FFFF00"/>
              </a:highlight>
              <a:latin typeface="YAFdJt8dAY0 0"/>
            </a:endParaRPr>
          </a:p>
          <a:p>
            <a:endParaRPr lang="pt-BR" sz="1000" dirty="0">
              <a:solidFill>
                <a:srgbClr val="000000"/>
              </a:solidFill>
              <a:latin typeface="YAFdJt8dAY0 0"/>
            </a:endParaRPr>
          </a:p>
          <a:p>
            <a:endParaRPr lang="pt-BR" sz="1000" dirty="0">
              <a:solidFill>
                <a:srgbClr val="000000"/>
              </a:solidFill>
              <a:latin typeface="YAFdJt8dAY0 0"/>
            </a:endParaRPr>
          </a:p>
          <a:p>
            <a:endParaRPr lang="pt-BR" sz="1000" dirty="0">
              <a:solidFill>
                <a:srgbClr val="000000"/>
              </a:solidFill>
              <a:latin typeface="YAFdJt8dAY0 0"/>
            </a:endParaRPr>
          </a:p>
          <a:p>
            <a:endParaRPr lang="pt-BR" sz="1000" dirty="0">
              <a:solidFill>
                <a:srgbClr val="000000"/>
              </a:solidFill>
              <a:latin typeface="YAFdJt8dAY0 0"/>
            </a:endParaRPr>
          </a:p>
          <a:p>
            <a:endParaRPr lang="pt-BR" sz="1000" dirty="0">
              <a:solidFill>
                <a:srgbClr val="000000"/>
              </a:solidFill>
              <a:latin typeface="YAFdJt8dAY0 0"/>
            </a:endParaRPr>
          </a:p>
          <a:p>
            <a:endParaRPr lang="pt-BR" sz="1000" dirty="0">
              <a:solidFill>
                <a:srgbClr val="000000"/>
              </a:solidFill>
              <a:latin typeface="YAFdJt8dAY0 0"/>
            </a:endParaRPr>
          </a:p>
          <a:p>
            <a:pPr>
              <a:buNone/>
            </a:pPr>
            <a:endParaRPr lang="pt-BR" sz="1000" dirty="0">
              <a:solidFill>
                <a:srgbClr val="000000"/>
              </a:solidFill>
              <a:latin typeface="YAFdJt8dAY0 0"/>
            </a:endParaRPr>
          </a:p>
          <a:p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endParaRPr lang="pt-BR" sz="1000" dirty="0"/>
          </a:p>
          <a:p>
            <a:endParaRPr lang="pt-BR" dirty="0"/>
          </a:p>
          <a:p>
            <a:endParaRPr lang="pt-BR" sz="1100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66D50FE-EE4C-8A9B-1335-9D1CB3BF1856}"/>
              </a:ext>
            </a:extLst>
          </p:cNvPr>
          <p:cNvSpPr txBox="1"/>
          <p:nvPr/>
        </p:nvSpPr>
        <p:spPr>
          <a:xfrm>
            <a:off x="4876145" y="2989484"/>
            <a:ext cx="3816519" cy="1869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b="1" i="0" dirty="0">
                <a:solidFill>
                  <a:srgbClr val="000000"/>
                </a:solidFill>
                <a:effectLst/>
                <a:latin typeface="YAFdJt8dAY0 0"/>
              </a:rPr>
              <a:t>Doação de associados</a:t>
            </a:r>
          </a:p>
          <a:p>
            <a:r>
              <a:rPr lang="pt-BR" sz="900" dirty="0">
                <a:solidFill>
                  <a:srgbClr val="000000"/>
                </a:solidFill>
                <a:latin typeface="YAFdJt8dAY0 0"/>
              </a:rPr>
              <a:t>• Associação Missão Belém – 190 Fraldas;</a:t>
            </a:r>
          </a:p>
          <a:p>
            <a:r>
              <a:rPr lang="pt-BR" sz="900" dirty="0">
                <a:solidFill>
                  <a:srgbClr val="000000"/>
                </a:solidFill>
                <a:latin typeface="YAFdJt8dAY0 0"/>
              </a:rPr>
              <a:t>• Colaboradora: Alessandra Cristina Silveira de Oliveira - 1 Kit Maternidade;</a:t>
            </a:r>
          </a:p>
          <a:p>
            <a:r>
              <a:rPr lang="pt-BR" sz="900" dirty="0">
                <a:solidFill>
                  <a:srgbClr val="000000"/>
                </a:solidFill>
                <a:latin typeface="YAFdJt8dAY0 0"/>
              </a:rPr>
              <a:t>• Colaboradora: Roseli Reis Ferreira - 1 Kit Maternidade;</a:t>
            </a:r>
          </a:p>
          <a:p>
            <a:r>
              <a:rPr lang="pt-BR" sz="900" dirty="0">
                <a:solidFill>
                  <a:srgbClr val="000000"/>
                </a:solidFill>
                <a:latin typeface="YAFdJt8dAY0 0"/>
              </a:rPr>
              <a:t>• Colaboradora: </a:t>
            </a:r>
            <a:r>
              <a:rPr lang="pt-BR" sz="900" dirty="0" err="1">
                <a:solidFill>
                  <a:srgbClr val="000000"/>
                </a:solidFill>
                <a:latin typeface="YAFdJt8dAY0 0"/>
              </a:rPr>
              <a:t>Shirla</a:t>
            </a:r>
            <a:r>
              <a:rPr lang="pt-BR" sz="900" dirty="0">
                <a:solidFill>
                  <a:srgbClr val="000000"/>
                </a:solidFill>
                <a:latin typeface="YAFdJt8dAY0 0"/>
              </a:rPr>
              <a:t> da Silva Gonçalves - 1 Kit Maternidade;</a:t>
            </a:r>
          </a:p>
          <a:p>
            <a:endParaRPr lang="pt-BR" sz="900" dirty="0">
              <a:solidFill>
                <a:srgbClr val="000000"/>
              </a:solidFill>
            </a:endParaRPr>
          </a:p>
          <a:p>
            <a:r>
              <a:rPr lang="pt-BR" sz="900" b="1" dirty="0">
                <a:solidFill>
                  <a:srgbClr val="000000"/>
                </a:solidFill>
                <a:latin typeface="YAFdJt8dAY0 0"/>
              </a:rPr>
              <a:t>Doação Club Athletico Paulistano</a:t>
            </a:r>
            <a:endParaRPr lang="pt-BR" sz="900" dirty="0">
              <a:solidFill>
                <a:srgbClr val="000000"/>
              </a:solidFill>
              <a:latin typeface="YAFdJt8dAY0 0"/>
            </a:endParaRPr>
          </a:p>
          <a:p>
            <a:r>
              <a:rPr lang="pt-BR" sz="900" dirty="0">
                <a:solidFill>
                  <a:srgbClr val="000000"/>
                </a:solidFill>
              </a:rPr>
              <a:t>• Associação </a:t>
            </a:r>
            <a:r>
              <a:rPr lang="pt-BR" sz="900" dirty="0" err="1">
                <a:solidFill>
                  <a:srgbClr val="000000"/>
                </a:solidFill>
              </a:rPr>
              <a:t>Benef</a:t>
            </a:r>
            <a:r>
              <a:rPr lang="pt-BR" sz="900" dirty="0">
                <a:solidFill>
                  <a:srgbClr val="000000"/>
                </a:solidFill>
              </a:rPr>
              <a:t> a Mão Branca Amparo Idosos – 100 Fraldas M | 100 Fraldas G | 92 Fraldas XG</a:t>
            </a:r>
          </a:p>
          <a:p>
            <a:r>
              <a:rPr lang="pt-BR" sz="900" dirty="0">
                <a:solidFill>
                  <a:srgbClr val="000000"/>
                </a:solidFill>
              </a:rPr>
              <a:t>• Associação Missão Belém – 1.590 Itens de higiene</a:t>
            </a:r>
          </a:p>
          <a:p>
            <a:endParaRPr lang="pt-BR" sz="1050" dirty="0">
              <a:solidFill>
                <a:srgbClr val="000000"/>
              </a:solidFill>
            </a:endParaRPr>
          </a:p>
          <a:p>
            <a:endParaRPr lang="pt-BR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60D4630-E3DE-E583-08C4-CE74F8555853}"/>
              </a:ext>
            </a:extLst>
          </p:cNvPr>
          <p:cNvSpPr txBox="1"/>
          <p:nvPr/>
        </p:nvSpPr>
        <p:spPr>
          <a:xfrm>
            <a:off x="4863548" y="842743"/>
            <a:ext cx="3829117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pt-BR" sz="900" b="1" dirty="0">
                <a:solidFill>
                  <a:srgbClr val="000000"/>
                </a:solidFill>
                <a:latin typeface="YAFdJt8dAY0 0"/>
              </a:rPr>
              <a:t>Doação Club Athletico Paulistano</a:t>
            </a:r>
            <a:endParaRPr lang="pt-BR" sz="900" dirty="0">
              <a:solidFill>
                <a:srgbClr val="000000"/>
              </a:solidFill>
              <a:latin typeface="YAFdJt8dAY0 0"/>
            </a:endParaRPr>
          </a:p>
          <a:p>
            <a:pPr>
              <a:buNone/>
            </a:pPr>
            <a:r>
              <a:rPr lang="pt-BR" sz="900" dirty="0">
                <a:solidFill>
                  <a:srgbClr val="000000"/>
                </a:solidFill>
              </a:rPr>
              <a:t>• Tampinhas que Curam – 106,55kg Tampinhas plásticas | 6,05kg Lacre</a:t>
            </a:r>
            <a:r>
              <a:rPr lang="pt-BR" sz="900" dirty="0">
                <a:solidFill>
                  <a:srgbClr val="000000"/>
                </a:solidFill>
                <a:latin typeface="YAFdJt8dAY0 0"/>
              </a:rPr>
              <a:t>;</a:t>
            </a:r>
          </a:p>
          <a:p>
            <a:pPr>
              <a:buNone/>
            </a:pPr>
            <a:r>
              <a:rPr lang="pt-BR" sz="900" dirty="0">
                <a:solidFill>
                  <a:srgbClr val="000000"/>
                </a:solidFill>
                <a:latin typeface="YAFdJt8dAY0 0"/>
              </a:rPr>
              <a:t>• Instituto Lance Certo – 2 Estantes| 2 Baús de Madeira;</a:t>
            </a:r>
          </a:p>
          <a:p>
            <a:r>
              <a:rPr lang="pt-BR" sz="900" dirty="0">
                <a:solidFill>
                  <a:srgbClr val="000000"/>
                </a:solidFill>
                <a:latin typeface="YAFdJt8dAY0 0"/>
              </a:rPr>
              <a:t>• ADD Associação Desportiva para Deficientes </a:t>
            </a:r>
            <a:r>
              <a:rPr lang="pt-BR" sz="900" dirty="0">
                <a:solidFill>
                  <a:srgbClr val="000000"/>
                </a:solidFill>
              </a:rPr>
              <a:t>–</a:t>
            </a:r>
            <a:r>
              <a:rPr lang="pt-BR" sz="900" dirty="0">
                <a:solidFill>
                  <a:srgbClr val="000000"/>
                </a:solidFill>
                <a:latin typeface="YAFdJt8dAY0 0"/>
              </a:rPr>
              <a:t> 4 Traves de Futebol;</a:t>
            </a:r>
          </a:p>
          <a:p>
            <a:r>
              <a:rPr lang="pt-BR" sz="900" dirty="0">
                <a:solidFill>
                  <a:srgbClr val="000000"/>
                </a:solidFill>
                <a:latin typeface="YAFdJt8dAY0 0"/>
              </a:rPr>
              <a:t>• Professor de Judô Douglas Vieira </a:t>
            </a:r>
            <a:r>
              <a:rPr lang="pt-BR" sz="900" dirty="0">
                <a:solidFill>
                  <a:srgbClr val="000000"/>
                </a:solidFill>
              </a:rPr>
              <a:t>–</a:t>
            </a:r>
            <a:r>
              <a:rPr lang="pt-BR" sz="900" dirty="0">
                <a:solidFill>
                  <a:srgbClr val="000000"/>
                </a:solidFill>
                <a:latin typeface="YAFdJt8dAY0 0"/>
              </a:rPr>
              <a:t> 40 Cestas Básicas</a:t>
            </a:r>
          </a:p>
          <a:p>
            <a:r>
              <a:rPr lang="pt-BR" sz="900" dirty="0">
                <a:solidFill>
                  <a:srgbClr val="000000"/>
                </a:solidFill>
                <a:latin typeface="YAFdJt8dAY0 0"/>
              </a:rPr>
              <a:t>• Professor de Esgrima Regis Trois de Avila </a:t>
            </a:r>
            <a:r>
              <a:rPr lang="pt-BR" sz="900" dirty="0">
                <a:solidFill>
                  <a:srgbClr val="000000"/>
                </a:solidFill>
              </a:rPr>
              <a:t>–</a:t>
            </a:r>
            <a:r>
              <a:rPr lang="pt-BR" sz="900" dirty="0">
                <a:solidFill>
                  <a:srgbClr val="000000"/>
                </a:solidFill>
                <a:latin typeface="YAFdJt8dAY0 0"/>
              </a:rPr>
              <a:t> 12 Cestas Básicas</a:t>
            </a:r>
          </a:p>
          <a:p>
            <a:r>
              <a:rPr lang="pt-BR" sz="900" dirty="0">
                <a:solidFill>
                  <a:srgbClr val="000000"/>
                </a:solidFill>
                <a:latin typeface="YAFdJt8dAY0 0"/>
              </a:rPr>
              <a:t>• B11 Associação Desportiva e Cultural de Basketball – 60 Bolas de Basquete | 1 Carrinho Telado Gaiola;</a:t>
            </a:r>
          </a:p>
          <a:p>
            <a:r>
              <a:rPr lang="pt-BR" sz="900" dirty="0">
                <a:solidFill>
                  <a:srgbClr val="000000"/>
                </a:solidFill>
                <a:latin typeface="YAFdJt8dAY0 0"/>
              </a:rPr>
              <a:t>• Associação </a:t>
            </a:r>
            <a:r>
              <a:rPr lang="pt-BR" sz="900" dirty="0" err="1">
                <a:solidFill>
                  <a:srgbClr val="000000"/>
                </a:solidFill>
                <a:latin typeface="YAFdJt8dAY0 0"/>
              </a:rPr>
              <a:t>Assindes</a:t>
            </a:r>
            <a:r>
              <a:rPr lang="pt-BR" sz="900" dirty="0">
                <a:solidFill>
                  <a:srgbClr val="000000"/>
                </a:solidFill>
                <a:latin typeface="YAFdJt8dAY0 0"/>
              </a:rPr>
              <a:t> </a:t>
            </a:r>
            <a:r>
              <a:rPr lang="pt-BR" sz="900" dirty="0" err="1">
                <a:solidFill>
                  <a:srgbClr val="000000"/>
                </a:solidFill>
                <a:latin typeface="YAFdJt8dAY0 0"/>
              </a:rPr>
              <a:t>Serming</a:t>
            </a:r>
            <a:r>
              <a:rPr lang="pt-BR" sz="900" dirty="0">
                <a:solidFill>
                  <a:srgbClr val="000000"/>
                </a:solidFill>
                <a:latin typeface="YAFdJt8dAY0 0"/>
              </a:rPr>
              <a:t>- 3 Bebedouros 50L</a:t>
            </a:r>
          </a:p>
          <a:p>
            <a:r>
              <a:rPr lang="pt-BR" sz="900" dirty="0">
                <a:solidFill>
                  <a:srgbClr val="000000"/>
                </a:solidFill>
                <a:latin typeface="YAFdJt8dAY0 0"/>
              </a:rPr>
              <a:t>• Instituto em Defesa da Cidadania 3 </a:t>
            </a:r>
            <a:r>
              <a:rPr lang="pt-BR" sz="900" dirty="0" err="1">
                <a:solidFill>
                  <a:srgbClr val="000000"/>
                </a:solidFill>
                <a:latin typeface="YAFdJt8dAY0 0"/>
              </a:rPr>
              <a:t>Milen</a:t>
            </a:r>
            <a:r>
              <a:rPr lang="pt-BR" sz="900" dirty="0">
                <a:solidFill>
                  <a:srgbClr val="000000"/>
                </a:solidFill>
                <a:latin typeface="YAFdJt8dAY0 0"/>
              </a:rPr>
              <a:t> – 1 Spot Sobrepor </a:t>
            </a:r>
            <a:r>
              <a:rPr lang="pt-BR" sz="900" dirty="0" err="1">
                <a:solidFill>
                  <a:srgbClr val="000000"/>
                </a:solidFill>
                <a:latin typeface="YAFdJt8dAY0 0"/>
              </a:rPr>
              <a:t>Directon</a:t>
            </a:r>
            <a:r>
              <a:rPr lang="pt-BR" sz="900" dirty="0">
                <a:solidFill>
                  <a:srgbClr val="000000"/>
                </a:solidFill>
                <a:latin typeface="YAFdJt8dAY0 0"/>
              </a:rPr>
              <a:t> | 1 Estante para Livros | 2 Kits 3 Estantes para Livros | 1 Organizador de Brinquedos | 12 Tintas</a:t>
            </a:r>
            <a:endParaRPr lang="pt-BR" sz="900" dirty="0">
              <a:solidFill>
                <a:srgbClr val="000000"/>
              </a:solidFill>
            </a:endParaRPr>
          </a:p>
          <a:p>
            <a:endParaRPr lang="pt-BR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776D6117-79D2-850A-19F7-9218D8B530DF}"/>
              </a:ext>
            </a:extLst>
          </p:cNvPr>
          <p:cNvSpPr txBox="1"/>
          <p:nvPr/>
        </p:nvSpPr>
        <p:spPr>
          <a:xfrm>
            <a:off x="4876145" y="2666319"/>
            <a:ext cx="17461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pt-BR" b="1" i="0" dirty="0">
                <a:solidFill>
                  <a:srgbClr val="FF0000"/>
                </a:solidFill>
                <a:effectLst/>
                <a:latin typeface="YAFdJt8dAY0 0"/>
              </a:rPr>
              <a:t>Chave do Coração </a:t>
            </a:r>
          </a:p>
        </p:txBody>
      </p:sp>
      <p:pic>
        <p:nvPicPr>
          <p:cNvPr id="11" name="Imagem 10" descr="Pessoa andando na calçada&#10;&#10;O conteúdo gerado por IA pode estar incorreto.">
            <a:extLst>
              <a:ext uri="{FF2B5EF4-FFF2-40B4-BE49-F238E27FC236}">
                <a16:creationId xmlns:a16="http://schemas.microsoft.com/office/drawing/2014/main" id="{FD3DE189-E858-04E6-2775-A7F937FDF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6120" y="83111"/>
            <a:ext cx="1738441" cy="112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3015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EA8205-0BE7-BAB0-F768-33DC44A91C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F6356979-E706-8717-391D-7ED8B775CBC2}"/>
              </a:ext>
            </a:extLst>
          </p:cNvPr>
          <p:cNvCxnSpPr/>
          <p:nvPr/>
        </p:nvCxnSpPr>
        <p:spPr>
          <a:xfrm>
            <a:off x="298938" y="6400797"/>
            <a:ext cx="1113106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7" name="Imagem 6" descr="Logotipo&#10;&#10;Descrição gerada automaticamente">
            <a:extLst>
              <a:ext uri="{FF2B5EF4-FFF2-40B4-BE49-F238E27FC236}">
                <a16:creationId xmlns:a16="http://schemas.microsoft.com/office/drawing/2014/main" id="{9588D54C-12D8-4630-8F29-2825306122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7886" y="6040618"/>
            <a:ext cx="652406" cy="652406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7E712A50-AD6B-0103-83B1-9C0271640DA7}"/>
              </a:ext>
            </a:extLst>
          </p:cNvPr>
          <p:cNvSpPr/>
          <p:nvPr/>
        </p:nvSpPr>
        <p:spPr>
          <a:xfrm>
            <a:off x="10234189" y="6636899"/>
            <a:ext cx="22430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pt-BR" sz="1000" dirty="0">
                <a:latin typeface="Calibri Light" pitchFamily="34" charset="0"/>
                <a:cs typeface="Calibri Light" pitchFamily="34" charset="0"/>
              </a:rPr>
              <a:t>Desenvolvimento Social</a:t>
            </a: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8F7BEC7F-86E6-5711-3804-CAC57CEA8300}"/>
              </a:ext>
            </a:extLst>
          </p:cNvPr>
          <p:cNvSpPr txBox="1"/>
          <p:nvPr/>
        </p:nvSpPr>
        <p:spPr>
          <a:xfrm>
            <a:off x="6500191" y="-219618"/>
            <a:ext cx="2075278" cy="7261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6720"/>
              </a:lnSpc>
            </a:pPr>
            <a:r>
              <a:rPr lang="en-US" sz="2400" b="1" dirty="0">
                <a:latin typeface="Open Sans 2 Bold"/>
                <a:ea typeface="Open Sans 2 Bold"/>
                <a:cs typeface="Open Sans 2 Bold"/>
                <a:sym typeface="Open Sans 2 Bold"/>
              </a:rPr>
              <a:t>Doações 2025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440F23FB-F0CC-9FA7-8E1C-84C8D70E4596}"/>
              </a:ext>
            </a:extLst>
          </p:cNvPr>
          <p:cNvSpPr txBox="1"/>
          <p:nvPr/>
        </p:nvSpPr>
        <p:spPr>
          <a:xfrm>
            <a:off x="7474527" y="331941"/>
            <a:ext cx="1031955" cy="3927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3600"/>
              </a:lnSpc>
            </a:pPr>
            <a:r>
              <a:rPr lang="en-US" sz="1600" b="1" dirty="0" err="1">
                <a:latin typeface="Open Sans 2 Bold"/>
                <a:ea typeface="Open Sans 2 Bold"/>
                <a:cs typeface="Open Sans 2 Bold"/>
                <a:sym typeface="Open Sans 2 Bold"/>
              </a:rPr>
              <a:t>Dezembro</a:t>
            </a:r>
            <a:endParaRPr lang="en-US" sz="1600" b="1" dirty="0">
              <a:latin typeface="Open Sans 2 Bold"/>
              <a:ea typeface="Open Sans 2 Bold"/>
              <a:cs typeface="Open Sans 2 Bold"/>
              <a:sym typeface="Open Sans 2 Bold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04DFB29-3526-9173-CC40-DF619AFDF966}"/>
              </a:ext>
            </a:extLst>
          </p:cNvPr>
          <p:cNvSpPr txBox="1"/>
          <p:nvPr/>
        </p:nvSpPr>
        <p:spPr>
          <a:xfrm>
            <a:off x="153514" y="43555"/>
            <a:ext cx="4792256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CAP do Bem</a:t>
            </a:r>
          </a:p>
          <a:p>
            <a:endParaRPr lang="pt-BR" sz="1000" dirty="0"/>
          </a:p>
          <a:p>
            <a:pPr>
              <a:buNone/>
            </a:pPr>
            <a:r>
              <a:rPr lang="pt-BR" sz="900" b="1" i="0" dirty="0">
                <a:solidFill>
                  <a:srgbClr val="000000"/>
                </a:solidFill>
                <a:effectLst/>
                <a:latin typeface="YAFdJt8dAY0 0"/>
              </a:rPr>
              <a:t>Distribuição de Marmitas</a:t>
            </a:r>
            <a:endParaRPr lang="pt-BR" sz="9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900" b="0" i="0" dirty="0">
                <a:solidFill>
                  <a:srgbClr val="000000"/>
                </a:solidFill>
                <a:effectLst/>
                <a:latin typeface="YAFdJt8dAY0 0"/>
              </a:rPr>
              <a:t>• Pessoas em situação de rua – 900 marmitas |144 kg de ração | 180 </a:t>
            </a:r>
            <a:r>
              <a:rPr lang="pt-BR" sz="900" b="0" i="0" dirty="0" err="1">
                <a:solidFill>
                  <a:srgbClr val="000000"/>
                </a:solidFill>
                <a:effectLst/>
                <a:latin typeface="YAFdJt8dAY0 0"/>
              </a:rPr>
              <a:t>Chocottones</a:t>
            </a:r>
            <a:r>
              <a:rPr lang="pt-BR" sz="900" b="0" i="0" dirty="0">
                <a:solidFill>
                  <a:srgbClr val="000000"/>
                </a:solidFill>
                <a:effectLst/>
                <a:latin typeface="YAFdJt8dAY0 0"/>
              </a:rPr>
              <a:t> | 1.620 Itens de Higiene Pessoal</a:t>
            </a:r>
          </a:p>
          <a:p>
            <a:pPr>
              <a:buNone/>
            </a:pPr>
            <a:endParaRPr lang="pt-BR" sz="900" b="0" i="0" dirty="0">
              <a:solidFill>
                <a:srgbClr val="000000"/>
              </a:solidFill>
              <a:effectLst/>
              <a:latin typeface="YAFdJt8dAY0 0"/>
            </a:endParaRPr>
          </a:p>
          <a:p>
            <a:r>
              <a:rPr lang="pt-BR" sz="900" b="1" dirty="0">
                <a:solidFill>
                  <a:srgbClr val="000000"/>
                </a:solidFill>
                <a:latin typeface="YAFdJt8dAY0 0"/>
              </a:rPr>
              <a:t>Alimentos – Jogos de Basquete</a:t>
            </a:r>
          </a:p>
          <a:p>
            <a:r>
              <a:rPr lang="pt-BR" sz="900" dirty="0">
                <a:solidFill>
                  <a:srgbClr val="000000"/>
                </a:solidFill>
                <a:latin typeface="YAFdJt8dAY0 0"/>
              </a:rPr>
              <a:t>•  Instituto Drible Certo – 138 kg de Alimentos</a:t>
            </a:r>
          </a:p>
          <a:p>
            <a:pPr>
              <a:buNone/>
            </a:pPr>
            <a:endParaRPr lang="pt-BR" sz="9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900" b="1" i="0" dirty="0">
                <a:solidFill>
                  <a:srgbClr val="000000"/>
                </a:solidFill>
                <a:effectLst/>
                <a:latin typeface="YAFdJt8dAY0 0"/>
              </a:rPr>
              <a:t>Doação de associados</a:t>
            </a:r>
            <a:endParaRPr lang="pt-BR" sz="9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900" b="0" i="0" dirty="0">
                <a:solidFill>
                  <a:srgbClr val="000000"/>
                </a:solidFill>
                <a:effectLst/>
                <a:latin typeface="YAFdJt8dAY0 0"/>
              </a:rPr>
              <a:t>• Leitura para Todos – 952 Livros|</a:t>
            </a:r>
            <a:r>
              <a:rPr lang="pt-BR" sz="900" dirty="0">
                <a:solidFill>
                  <a:srgbClr val="000000"/>
                </a:solidFill>
                <a:latin typeface="YAFdJt8dAY0 0"/>
              </a:rPr>
              <a:t>233</a:t>
            </a:r>
            <a:r>
              <a:rPr lang="pt-BR" sz="900" b="0" i="0" dirty="0">
                <a:solidFill>
                  <a:srgbClr val="000000"/>
                </a:solidFill>
                <a:effectLst/>
                <a:latin typeface="YAFdJt8dAY0 0"/>
              </a:rPr>
              <a:t> CDs e DVDs| 95 Eletrônicos</a:t>
            </a:r>
            <a:endParaRPr lang="pt-BR" sz="9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900" b="0" i="0" dirty="0">
                <a:solidFill>
                  <a:srgbClr val="000000"/>
                </a:solidFill>
                <a:effectLst/>
                <a:latin typeface="YAFdJt8dAY0 0"/>
              </a:rPr>
              <a:t>• CAP Integra –  502 Livros; | 193 CD</a:t>
            </a:r>
            <a:r>
              <a:rPr lang="pt-BR" sz="900" dirty="0">
                <a:solidFill>
                  <a:srgbClr val="000000"/>
                </a:solidFill>
                <a:latin typeface="YAFdJt8dAY0 0"/>
              </a:rPr>
              <a:t>s</a:t>
            </a:r>
            <a:r>
              <a:rPr lang="pt-BR" sz="900" b="0" i="0" dirty="0">
                <a:solidFill>
                  <a:srgbClr val="000000"/>
                </a:solidFill>
                <a:effectLst/>
                <a:latin typeface="YAFdJt8dAY0 0"/>
              </a:rPr>
              <a:t> e DVDs</a:t>
            </a:r>
            <a:br>
              <a:rPr lang="pt-BR" sz="900" b="0" i="0" dirty="0">
                <a:solidFill>
                  <a:srgbClr val="000000"/>
                </a:solidFill>
                <a:effectLst/>
                <a:latin typeface="YAFdJt8dAY0 0"/>
              </a:rPr>
            </a:br>
            <a:r>
              <a:rPr lang="pt-BR" sz="900" b="0" i="0" dirty="0">
                <a:solidFill>
                  <a:srgbClr val="000000"/>
                </a:solidFill>
                <a:effectLst/>
                <a:latin typeface="YAFdJt8dAY0 0"/>
              </a:rPr>
              <a:t>• </a:t>
            </a:r>
            <a:r>
              <a:rPr lang="pt-BR" sz="900" dirty="0">
                <a:solidFill>
                  <a:srgbClr val="000000"/>
                </a:solidFill>
                <a:latin typeface="YAFdJt8dAY0 0"/>
              </a:rPr>
              <a:t>Instituto Em Defesa da Cidadania – 500 Livros;</a:t>
            </a:r>
          </a:p>
          <a:p>
            <a:r>
              <a:rPr lang="pt-BR" sz="900" dirty="0">
                <a:solidFill>
                  <a:srgbClr val="000000"/>
                </a:solidFill>
                <a:latin typeface="YAFdJt8dAY0 0"/>
              </a:rPr>
              <a:t>• Associação </a:t>
            </a:r>
            <a:r>
              <a:rPr lang="pt-BR" sz="900" dirty="0" err="1">
                <a:solidFill>
                  <a:srgbClr val="000000"/>
                </a:solidFill>
                <a:latin typeface="YAFdJt8dAY0 0"/>
              </a:rPr>
              <a:t>Camino</a:t>
            </a:r>
            <a:r>
              <a:rPr lang="pt-BR" sz="900" dirty="0">
                <a:solidFill>
                  <a:srgbClr val="000000"/>
                </a:solidFill>
                <a:latin typeface="YAFdJt8dAY0 0"/>
              </a:rPr>
              <a:t> </a:t>
            </a:r>
            <a:r>
              <a:rPr lang="pt-BR" sz="900" dirty="0" err="1">
                <a:solidFill>
                  <a:srgbClr val="000000"/>
                </a:solidFill>
                <a:latin typeface="YAFdJt8dAY0 0"/>
              </a:rPr>
              <a:t>Schooll</a:t>
            </a:r>
            <a:r>
              <a:rPr lang="pt-BR" sz="900" dirty="0">
                <a:solidFill>
                  <a:srgbClr val="000000"/>
                </a:solidFill>
                <a:latin typeface="YAFdJt8dAY0 0"/>
              </a:rPr>
              <a:t> – 102 Livros;</a:t>
            </a:r>
          </a:p>
          <a:p>
            <a:r>
              <a:rPr lang="pt-BR" sz="900" dirty="0">
                <a:solidFill>
                  <a:srgbClr val="000000"/>
                </a:solidFill>
                <a:latin typeface="YAFdJt8dAY0 0"/>
              </a:rPr>
              <a:t>• Instituto Em Defesa da Cidadania – 100 Pães de Mel;</a:t>
            </a:r>
          </a:p>
          <a:p>
            <a:r>
              <a:rPr lang="pt-BR" sz="900" dirty="0">
                <a:solidFill>
                  <a:srgbClr val="000000"/>
                </a:solidFill>
                <a:latin typeface="YAFdJt8dAY0 0"/>
              </a:rPr>
              <a:t>•LALEC – 25 Luminárias|3 Carrinhos</a:t>
            </a:r>
          </a:p>
          <a:p>
            <a:r>
              <a:rPr lang="pt-BR" sz="900" dirty="0">
                <a:solidFill>
                  <a:srgbClr val="000000"/>
                </a:solidFill>
                <a:latin typeface="YAFdJt8dAY0 0"/>
              </a:rPr>
              <a:t>•NASCER – 1181 Roupas |100 Brinquedos |325 Sapatos| 320 Utensílios de casa;</a:t>
            </a:r>
          </a:p>
          <a:p>
            <a:r>
              <a:rPr lang="pt-BR" sz="900" dirty="0">
                <a:solidFill>
                  <a:srgbClr val="000000"/>
                </a:solidFill>
              </a:rPr>
              <a:t>• Fraternidade dos Irmãos Franciscanos – 30 Decorativos de Natal;</a:t>
            </a:r>
          </a:p>
          <a:p>
            <a:r>
              <a:rPr lang="pt-BR" sz="900" dirty="0">
                <a:solidFill>
                  <a:srgbClr val="000000"/>
                </a:solidFill>
                <a:latin typeface="YAFdJt8dAY0 0"/>
              </a:rPr>
              <a:t>• Associação Para um Mundo Melhor </a:t>
            </a:r>
            <a:r>
              <a:rPr lang="pt-BR" sz="900" dirty="0">
                <a:solidFill>
                  <a:srgbClr val="000000"/>
                </a:solidFill>
              </a:rPr>
              <a:t>– 22 Equipamentos Médicos;</a:t>
            </a:r>
          </a:p>
          <a:p>
            <a:r>
              <a:rPr lang="pt-BR" sz="900" dirty="0">
                <a:solidFill>
                  <a:srgbClr val="000000"/>
                </a:solidFill>
                <a:latin typeface="YAFdJt8dAY0 0"/>
              </a:rPr>
              <a:t>• Associação das Voluntárias do Hospital Infantil Darcy Vargas </a:t>
            </a:r>
            <a:r>
              <a:rPr lang="pt-BR" sz="900" dirty="0">
                <a:solidFill>
                  <a:srgbClr val="000000"/>
                </a:solidFill>
              </a:rPr>
              <a:t>– 40 Brinquedos</a:t>
            </a:r>
          </a:p>
          <a:p>
            <a:r>
              <a:rPr lang="pt-BR" sz="900" dirty="0">
                <a:solidFill>
                  <a:srgbClr val="000000"/>
                </a:solidFill>
                <a:latin typeface="YAFdJt8dAY0 0"/>
              </a:rPr>
              <a:t>• Associação Comunitária Fazendinha Osasco </a:t>
            </a:r>
            <a:r>
              <a:rPr lang="pt-BR" sz="900" dirty="0">
                <a:solidFill>
                  <a:srgbClr val="000000"/>
                </a:solidFill>
              </a:rPr>
              <a:t>–</a:t>
            </a:r>
            <a:r>
              <a:rPr lang="pt-BR" sz="900" dirty="0">
                <a:solidFill>
                  <a:srgbClr val="000000"/>
                </a:solidFill>
                <a:latin typeface="YAFdJt8dAY0 0"/>
              </a:rPr>
              <a:t> 2133 Roupas |175 Brinquedos |272 Sapatos| 856 Utensílios de casa;</a:t>
            </a:r>
          </a:p>
          <a:p>
            <a:r>
              <a:rPr lang="pt-BR" sz="900" dirty="0">
                <a:solidFill>
                  <a:srgbClr val="000000"/>
                </a:solidFill>
                <a:latin typeface="YAFdJt8dAY0 0"/>
              </a:rPr>
              <a:t>• Associação Aliança de Misericórdia –  1542 Roupas | 120 Camisetas | 120 Calças | 290 Sapatos | 185 Brinquedos | 212 Utensílios de Casa | 120 Panettones 500g;</a:t>
            </a:r>
          </a:p>
          <a:p>
            <a:r>
              <a:rPr lang="pt-BR" sz="900" dirty="0">
                <a:solidFill>
                  <a:srgbClr val="000000"/>
                </a:solidFill>
                <a:latin typeface="YAFdJt8dAY0 0"/>
              </a:rPr>
              <a:t>• Instituto Sonhadores da Fé – 380 Roupas | 31 Sapatos | 206 Brinquedos | 241 Utensílios de casa | 2 Móveis;</a:t>
            </a:r>
          </a:p>
          <a:p>
            <a:r>
              <a:rPr lang="pt-BR" sz="900" dirty="0">
                <a:solidFill>
                  <a:srgbClr val="000000"/>
                </a:solidFill>
                <a:latin typeface="YAFdJt8dAY0 0"/>
              </a:rPr>
              <a:t>• Alicerce do Bem – 40 Camisetas | 40 Calças | 40 Sapatos | 40 Brinquedos | 40 Panettones;</a:t>
            </a:r>
          </a:p>
          <a:p>
            <a:r>
              <a:rPr lang="pt-BR" sz="900" dirty="0">
                <a:solidFill>
                  <a:srgbClr val="000000"/>
                </a:solidFill>
                <a:latin typeface="YAFdJt8dAY0 0"/>
              </a:rPr>
              <a:t>• Ministério Adoradores da Última Hora – 101 Camisetas | 101 Calças | 101 Sapatos | 101 Brinquedos | 101 Panettones;</a:t>
            </a:r>
          </a:p>
          <a:p>
            <a:r>
              <a:rPr lang="pt-BR" sz="900" dirty="0">
                <a:solidFill>
                  <a:srgbClr val="000000"/>
                </a:solidFill>
                <a:latin typeface="YAFdJt8dAY0 0"/>
              </a:rPr>
              <a:t>• Colaborador: Ronaldo Pereira Leal – 60 Fraldas</a:t>
            </a:r>
          </a:p>
          <a:p>
            <a:r>
              <a:rPr lang="pt-BR" sz="900" dirty="0">
                <a:solidFill>
                  <a:srgbClr val="000000"/>
                </a:solidFill>
                <a:latin typeface="YAFdJt8dAY0 0"/>
              </a:rPr>
              <a:t>• Paróquia da Assunção de Nossa Senhora – 900 Itens para Cesta Básica</a:t>
            </a:r>
          </a:p>
          <a:p>
            <a:r>
              <a:rPr lang="pt-BR" sz="900" dirty="0">
                <a:solidFill>
                  <a:srgbClr val="000000"/>
                </a:solidFill>
                <a:latin typeface="YAFdJt8dAY0 0"/>
              </a:rPr>
              <a:t>• Tampinhas que Curam – 103,5kg Tampinhas plásticas | 5,75kg Lacre;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0181934-C4C8-432A-AF91-90920BA1649B}"/>
              </a:ext>
            </a:extLst>
          </p:cNvPr>
          <p:cNvSpPr txBox="1"/>
          <p:nvPr/>
        </p:nvSpPr>
        <p:spPr>
          <a:xfrm>
            <a:off x="5342091" y="2913543"/>
            <a:ext cx="3350575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b="1" i="0" dirty="0">
                <a:solidFill>
                  <a:srgbClr val="000000"/>
                </a:solidFill>
                <a:effectLst/>
                <a:latin typeface="YAFdJt8dAY0 0"/>
              </a:rPr>
              <a:t>Doação de associados</a:t>
            </a:r>
          </a:p>
          <a:p>
            <a:r>
              <a:rPr lang="pt-BR" sz="900" dirty="0">
                <a:solidFill>
                  <a:srgbClr val="000000"/>
                </a:solidFill>
              </a:rPr>
              <a:t>• Associação </a:t>
            </a:r>
            <a:r>
              <a:rPr lang="pt-BR" sz="900" dirty="0" err="1">
                <a:solidFill>
                  <a:srgbClr val="000000"/>
                </a:solidFill>
              </a:rPr>
              <a:t>Assindes</a:t>
            </a:r>
            <a:r>
              <a:rPr lang="pt-BR" sz="900" dirty="0">
                <a:solidFill>
                  <a:srgbClr val="000000"/>
                </a:solidFill>
              </a:rPr>
              <a:t> </a:t>
            </a:r>
            <a:r>
              <a:rPr lang="pt-BR" sz="900" dirty="0" err="1">
                <a:solidFill>
                  <a:srgbClr val="000000"/>
                </a:solidFill>
              </a:rPr>
              <a:t>Serming</a:t>
            </a:r>
            <a:r>
              <a:rPr lang="pt-BR" sz="900" dirty="0">
                <a:solidFill>
                  <a:srgbClr val="000000"/>
                </a:solidFill>
              </a:rPr>
              <a:t> – 840 Itens para Cesta Básica;</a:t>
            </a:r>
          </a:p>
          <a:p>
            <a:r>
              <a:rPr lang="pt-BR" sz="900" dirty="0">
                <a:solidFill>
                  <a:srgbClr val="000000"/>
                </a:solidFill>
              </a:rPr>
              <a:t>• Fraternidade dos Irmãos Franciscanos – 3 Notebooks</a:t>
            </a:r>
          </a:p>
          <a:p>
            <a:endParaRPr lang="pt-BR" sz="900" dirty="0">
              <a:solidFill>
                <a:srgbClr val="000000"/>
              </a:solidFill>
            </a:endParaRPr>
          </a:p>
          <a:p>
            <a:r>
              <a:rPr lang="pt-BR" sz="900" b="1" dirty="0">
                <a:solidFill>
                  <a:srgbClr val="000000"/>
                </a:solidFill>
                <a:latin typeface="YAFdJt8dAY0 0"/>
              </a:rPr>
              <a:t>Doação Club Athletico Paulistano</a:t>
            </a:r>
            <a:endParaRPr lang="pt-BR" sz="900" dirty="0">
              <a:solidFill>
                <a:srgbClr val="000000"/>
              </a:solidFill>
              <a:latin typeface="YAFdJt8dAY0 0"/>
            </a:endParaRPr>
          </a:p>
          <a:p>
            <a:r>
              <a:rPr lang="pt-BR" sz="900" dirty="0">
                <a:solidFill>
                  <a:srgbClr val="000000"/>
                </a:solidFill>
              </a:rPr>
              <a:t>• Fraternidade dos Irmãos Franciscanos – 5 Chesters | 12 Cestas Básicas | 30 Cadeiras Plásticas | 200 Itens de Higiene Pessoal</a:t>
            </a:r>
          </a:p>
          <a:p>
            <a:r>
              <a:rPr lang="pt-BR" sz="900" dirty="0">
                <a:solidFill>
                  <a:srgbClr val="000000"/>
                </a:solidFill>
              </a:rPr>
              <a:t>• Fraternidade Irmã Clara – 9 Chesters | 20 Cestas Básicas;</a:t>
            </a:r>
          </a:p>
          <a:p>
            <a:r>
              <a:rPr lang="pt-BR" sz="900" dirty="0">
                <a:solidFill>
                  <a:srgbClr val="000000"/>
                </a:solidFill>
                <a:latin typeface="YAFdJt8dAY0 0"/>
              </a:rPr>
              <a:t>• Comunidade Terapêutica Logos – 120 Litros de Leite | 5 Chesters</a:t>
            </a:r>
          </a:p>
          <a:p>
            <a:r>
              <a:rPr lang="pt-BR" sz="900" dirty="0">
                <a:solidFill>
                  <a:srgbClr val="000000"/>
                </a:solidFill>
                <a:latin typeface="YAFdJt8dAY0 0"/>
              </a:rPr>
              <a:t>• Associação Cada Madre Teodora dos Idosos – 240 Litros de Leite | 15 Pacotes de Amido de Milho | 65 Produtos de Limpeza | 63 Unidades de Cereal em Pó 360g | 10 Chesters</a:t>
            </a:r>
          </a:p>
          <a:p>
            <a:r>
              <a:rPr lang="pt-BR" sz="900" dirty="0">
                <a:solidFill>
                  <a:srgbClr val="000000"/>
                </a:solidFill>
                <a:latin typeface="YAFdJt8dAY0 0"/>
              </a:rPr>
              <a:t>• Instituto Renovação – 6 Chesters</a:t>
            </a:r>
          </a:p>
          <a:p>
            <a:r>
              <a:rPr lang="pt-BR" sz="900" dirty="0">
                <a:solidFill>
                  <a:srgbClr val="000000"/>
                </a:solidFill>
                <a:latin typeface="YAFdJt8dAY0 0"/>
              </a:rPr>
              <a:t>• Ministério Adoradores da Última Hora – 360 Itens para Cesta Básica;</a:t>
            </a:r>
          </a:p>
          <a:p>
            <a:r>
              <a:rPr lang="pt-BR" sz="900" dirty="0">
                <a:solidFill>
                  <a:srgbClr val="000000"/>
                </a:solidFill>
                <a:latin typeface="YAFdJt8dAY0 0"/>
              </a:rPr>
              <a:t>•LALEC – 10 Água Sanitária | 360 Fraldas M | 360 Fraldas G | 2.070 Itens Hospitalares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04A71E1-BF45-B4E3-4EFE-5E75CFD22AE0}"/>
              </a:ext>
            </a:extLst>
          </p:cNvPr>
          <p:cNvSpPr txBox="1"/>
          <p:nvPr/>
        </p:nvSpPr>
        <p:spPr>
          <a:xfrm>
            <a:off x="5342091" y="734396"/>
            <a:ext cx="335057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pt-BR" sz="900" b="1" dirty="0">
                <a:solidFill>
                  <a:srgbClr val="000000"/>
                </a:solidFill>
                <a:latin typeface="YAFdJt8dAY0 0"/>
              </a:rPr>
              <a:t>Doação Club Athletico Paulistano</a:t>
            </a:r>
          </a:p>
          <a:p>
            <a:pPr>
              <a:buNone/>
            </a:pPr>
            <a:endParaRPr lang="pt-BR" sz="900" dirty="0">
              <a:solidFill>
                <a:srgbClr val="000000"/>
              </a:solidFill>
              <a:latin typeface="YAFdJt8dAY0 0"/>
            </a:endParaRPr>
          </a:p>
          <a:p>
            <a:pPr>
              <a:buNone/>
            </a:pPr>
            <a:r>
              <a:rPr lang="pt-BR" sz="900" dirty="0">
                <a:solidFill>
                  <a:srgbClr val="000000"/>
                </a:solidFill>
                <a:latin typeface="YAFdJt8dAY0 0"/>
              </a:rPr>
              <a:t>• Instituto Lance Certo – 18 Bolas de Basquete;</a:t>
            </a:r>
          </a:p>
          <a:p>
            <a:pPr>
              <a:buNone/>
            </a:pPr>
            <a:r>
              <a:rPr lang="pt-BR" sz="900" dirty="0">
                <a:solidFill>
                  <a:srgbClr val="000000"/>
                </a:solidFill>
                <a:latin typeface="YAFdJt8dAY0 0"/>
              </a:rPr>
              <a:t>• B11 Associação Desportiva e Cultural de Basketball – 130 Chocottones 400g;</a:t>
            </a:r>
          </a:p>
          <a:p>
            <a:r>
              <a:rPr lang="pt-BR" sz="900" dirty="0">
                <a:solidFill>
                  <a:srgbClr val="000000"/>
                </a:solidFill>
                <a:latin typeface="YAFdJt8dAY0 0"/>
              </a:rPr>
              <a:t>• Professor de Judô Douglas Vieira </a:t>
            </a:r>
            <a:r>
              <a:rPr lang="pt-BR" sz="900" dirty="0">
                <a:solidFill>
                  <a:srgbClr val="000000"/>
                </a:solidFill>
              </a:rPr>
              <a:t>–</a:t>
            </a:r>
            <a:r>
              <a:rPr lang="pt-BR" sz="900" dirty="0">
                <a:solidFill>
                  <a:srgbClr val="000000"/>
                </a:solidFill>
                <a:latin typeface="YAFdJt8dAY0 0"/>
              </a:rPr>
              <a:t> 80 Cestas Básicas</a:t>
            </a:r>
          </a:p>
          <a:p>
            <a:r>
              <a:rPr lang="pt-BR" sz="900" dirty="0">
                <a:solidFill>
                  <a:srgbClr val="000000"/>
                </a:solidFill>
                <a:latin typeface="YAFdJt8dAY0 0"/>
              </a:rPr>
              <a:t>• Professor de Esgrima Regis Trois de Avila </a:t>
            </a:r>
            <a:r>
              <a:rPr lang="pt-BR" sz="900" dirty="0">
                <a:solidFill>
                  <a:srgbClr val="000000"/>
                </a:solidFill>
              </a:rPr>
              <a:t>–</a:t>
            </a:r>
            <a:r>
              <a:rPr lang="pt-BR" sz="900" dirty="0">
                <a:solidFill>
                  <a:srgbClr val="000000"/>
                </a:solidFill>
                <a:latin typeface="YAFdJt8dAY0 0"/>
              </a:rPr>
              <a:t> 24 Cestas Básicas;</a:t>
            </a:r>
          </a:p>
          <a:p>
            <a:r>
              <a:rPr lang="pt-BR" sz="900" dirty="0">
                <a:solidFill>
                  <a:srgbClr val="000000"/>
                </a:solidFill>
                <a:latin typeface="YAFdJt8dAY0 0"/>
              </a:rPr>
              <a:t>• Instituto em Defesa da Cidadania 3 </a:t>
            </a:r>
            <a:r>
              <a:rPr lang="pt-BR" sz="900" dirty="0" err="1">
                <a:solidFill>
                  <a:srgbClr val="000000"/>
                </a:solidFill>
                <a:latin typeface="YAFdJt8dAY0 0"/>
              </a:rPr>
              <a:t>Milen</a:t>
            </a:r>
            <a:r>
              <a:rPr lang="pt-BR" sz="900" dirty="0">
                <a:solidFill>
                  <a:srgbClr val="000000"/>
                </a:solidFill>
                <a:latin typeface="YAFdJt8dAY0 0"/>
              </a:rPr>
              <a:t> – 4 Lixeiras | 1 Mesa de Air Hockey | 6 </a:t>
            </a:r>
            <a:r>
              <a:rPr lang="pt-BR" sz="900" dirty="0" err="1">
                <a:solidFill>
                  <a:srgbClr val="000000"/>
                </a:solidFill>
                <a:latin typeface="YAFdJt8dAY0 0"/>
              </a:rPr>
              <a:t>Puff’s</a:t>
            </a:r>
            <a:r>
              <a:rPr lang="pt-BR" sz="900" dirty="0">
                <a:solidFill>
                  <a:srgbClr val="000000"/>
                </a:solidFill>
                <a:latin typeface="YAFdJt8dAY0 0"/>
              </a:rPr>
              <a:t> Redondos</a:t>
            </a:r>
          </a:p>
          <a:p>
            <a:r>
              <a:rPr lang="pt-BR" sz="900" dirty="0">
                <a:solidFill>
                  <a:srgbClr val="000000"/>
                </a:solidFill>
                <a:latin typeface="YAFdJt8dAY0 0"/>
              </a:rPr>
              <a:t>• Instituto Renovação – 14 Cestas Básicas;</a:t>
            </a:r>
          </a:p>
          <a:p>
            <a:r>
              <a:rPr lang="pt-BR" sz="900" dirty="0">
                <a:solidFill>
                  <a:srgbClr val="000000"/>
                </a:solidFill>
                <a:latin typeface="YAFdJt8dAY0 0"/>
              </a:rPr>
              <a:t>• Associação Comunitária Pequeno Príncipe – 4 Lixeiras</a:t>
            </a:r>
          </a:p>
          <a:p>
            <a:r>
              <a:rPr lang="pt-BR" sz="900" dirty="0">
                <a:solidFill>
                  <a:srgbClr val="000000"/>
                </a:solidFill>
                <a:latin typeface="YAFdJt8dAY0 0"/>
              </a:rPr>
              <a:t>• Ministério Adoradores da Última Hora – 22 kg de Alimentos | 20 kg de Proteína</a:t>
            </a:r>
            <a:endParaRPr lang="pt-BR" sz="1050" dirty="0">
              <a:solidFill>
                <a:srgbClr val="000000"/>
              </a:solidFill>
              <a:latin typeface="YAFdJt8dAY0 0"/>
            </a:endParaRPr>
          </a:p>
          <a:p>
            <a:endParaRPr lang="pt-BR" sz="1050" dirty="0">
              <a:solidFill>
                <a:srgbClr val="000000"/>
              </a:solidFill>
              <a:latin typeface="YAFdJt8dAY0 0"/>
            </a:endParaRPr>
          </a:p>
          <a:p>
            <a:pPr>
              <a:buNone/>
            </a:pPr>
            <a:endParaRPr lang="pt-BR" sz="1050" dirty="0">
              <a:solidFill>
                <a:srgbClr val="000000"/>
              </a:solidFill>
              <a:latin typeface="YAFdJt8dAY0 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AC1177F-4B8C-4445-1A86-AF1F97B3EE4A}"/>
              </a:ext>
            </a:extLst>
          </p:cNvPr>
          <p:cNvSpPr txBox="1"/>
          <p:nvPr/>
        </p:nvSpPr>
        <p:spPr>
          <a:xfrm>
            <a:off x="5342086" y="2590378"/>
            <a:ext cx="335057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pt-BR" b="1" i="0" dirty="0">
                <a:solidFill>
                  <a:srgbClr val="FF0000"/>
                </a:solidFill>
                <a:effectLst/>
                <a:latin typeface="YAFdJt8dAY0 0"/>
              </a:rPr>
              <a:t>Chave do Coração </a:t>
            </a:r>
          </a:p>
        </p:txBody>
      </p:sp>
    </p:spTree>
    <p:extLst>
      <p:ext uri="{BB962C8B-B14F-4D97-AF65-F5344CB8AC3E}">
        <p14:creationId xmlns:p14="http://schemas.microsoft.com/office/powerpoint/2010/main" val="21676298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:a16="http://schemas.microsoft.com/office/drawing/2014/main" id="{FBBEC812-53CA-2C02-6D10-74EB3EA4CAB1}"/>
              </a:ext>
            </a:extLst>
          </p:cNvPr>
          <p:cNvSpPr txBox="1"/>
          <p:nvPr/>
        </p:nvSpPr>
        <p:spPr>
          <a:xfrm>
            <a:off x="1311940" y="3605083"/>
            <a:ext cx="6520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800" b="1" dirty="0"/>
              <a:t>Para mais informações entre em contato conosco.</a:t>
            </a:r>
          </a:p>
          <a:p>
            <a:pPr algn="ctr"/>
            <a:r>
              <a:rPr lang="pt-BR" sz="1800" b="1" dirty="0"/>
              <a:t>11 3065-8111 ou e-mail: desenvolvimentosocial@paulistano.org.br</a:t>
            </a:r>
          </a:p>
        </p:txBody>
      </p:sp>
      <p:sp>
        <p:nvSpPr>
          <p:cNvPr id="10" name="Shape 1006">
            <a:extLst>
              <a:ext uri="{FF2B5EF4-FFF2-40B4-BE49-F238E27FC236}">
                <a16:creationId xmlns:a16="http://schemas.microsoft.com/office/drawing/2014/main" id="{8CB8EEBA-7EEB-74AB-7686-8946915B9CCD}"/>
              </a:ext>
            </a:extLst>
          </p:cNvPr>
          <p:cNvSpPr/>
          <p:nvPr/>
        </p:nvSpPr>
        <p:spPr>
          <a:xfrm>
            <a:off x="2223514" y="2964506"/>
            <a:ext cx="4696967" cy="344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80000"/>
              </a:lnSpc>
              <a:defRPr sz="4800" b="1"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rPr lang="pt-BR" sz="2800" dirty="0">
                <a:solidFill>
                  <a:srgbClr val="A40000"/>
                </a:solidFill>
                <a:latin typeface="Myriad Pro Cond" panose="020B0506030403020204" pitchFamily="34" charset="0"/>
              </a:rPr>
              <a:t>Desenvolvimento Social</a:t>
            </a:r>
            <a:endParaRPr sz="2800" dirty="0">
              <a:solidFill>
                <a:srgbClr val="A40000"/>
              </a:solidFill>
              <a:latin typeface="Myriad Pro Cond" panose="020B0506030403020204" pitchFamily="34" charset="0"/>
            </a:endParaRPr>
          </a:p>
        </p:txBody>
      </p:sp>
      <p:pic>
        <p:nvPicPr>
          <p:cNvPr id="12" name="Imagem 11" descr="Grupo de pessoas em uma quadra&#10;&#10;O conteúdo gerado por IA pode estar incorreto.">
            <a:extLst>
              <a:ext uri="{FF2B5EF4-FFF2-40B4-BE49-F238E27FC236}">
                <a16:creationId xmlns:a16="http://schemas.microsoft.com/office/drawing/2014/main" id="{08919DD1-A255-7E78-9483-28752FCC0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901" y="335467"/>
            <a:ext cx="4096726" cy="1843527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2A15EF03-497C-0F47-9CC9-CA77A4845C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1279" y="335467"/>
            <a:ext cx="1709203" cy="1843528"/>
          </a:xfrm>
          <a:prstGeom prst="rect">
            <a:avLst/>
          </a:prstGeom>
        </p:spPr>
      </p:pic>
      <p:pic>
        <p:nvPicPr>
          <p:cNvPr id="16" name="Imagem 15" descr="Foto em preto e branco de pessoas sentadas ao redor de uma mesa&#10;&#10;O conteúdo gerado por IA pode estar incorreto.">
            <a:extLst>
              <a:ext uri="{FF2B5EF4-FFF2-40B4-BE49-F238E27FC236}">
                <a16:creationId xmlns:a16="http://schemas.microsoft.com/office/drawing/2014/main" id="{BCDCC643-86FE-C876-B8FA-584076BED4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743" y="335468"/>
            <a:ext cx="1958506" cy="184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1854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Imagem 4" descr="Forma&#10;&#10;Descrição gerada automaticamente"/>
          <p:cNvPicPr/>
          <p:nvPr/>
        </p:nvPicPr>
        <p:blipFill>
          <a:blip r:embed="rId2"/>
          <a:stretch/>
        </p:blipFill>
        <p:spPr>
          <a:xfrm>
            <a:off x="0" y="219"/>
            <a:ext cx="9144000" cy="5142875"/>
          </a:xfrm>
          <a:prstGeom prst="rect">
            <a:avLst/>
          </a:prstGeom>
          <a:ln w="0">
            <a:noFill/>
          </a:ln>
        </p:spPr>
      </p:pic>
      <p:sp>
        <p:nvSpPr>
          <p:cNvPr id="4" name="Shape 1006">
            <a:extLst>
              <a:ext uri="{FF2B5EF4-FFF2-40B4-BE49-F238E27FC236}">
                <a16:creationId xmlns:a16="http://schemas.microsoft.com/office/drawing/2014/main" id="{E23D324A-79BF-4542-BB14-A36E4D614B9F}"/>
              </a:ext>
            </a:extLst>
          </p:cNvPr>
          <p:cNvSpPr/>
          <p:nvPr/>
        </p:nvSpPr>
        <p:spPr>
          <a:xfrm>
            <a:off x="1703833" y="730233"/>
            <a:ext cx="5663602" cy="13295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defRPr sz="4800" b="1"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rPr lang="pt-BR" sz="5400" dirty="0">
                <a:solidFill>
                  <a:schemeClr val="bg1"/>
                </a:solidFill>
                <a:latin typeface="Myriad Pro Cond" panose="020B0506030403020204" pitchFamily="34" charset="0"/>
              </a:rPr>
              <a:t>Desenvolvimento</a:t>
            </a:r>
          </a:p>
          <a:p>
            <a:pPr>
              <a:lnSpc>
                <a:spcPct val="80000"/>
              </a:lnSpc>
              <a:defRPr sz="4800" b="1"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rPr lang="pt-BR" sz="5400" dirty="0">
                <a:solidFill>
                  <a:schemeClr val="bg1"/>
                </a:solidFill>
                <a:latin typeface="Myriad Pro Cond" panose="020B0506030403020204" pitchFamily="34" charset="0"/>
              </a:rPr>
              <a:t>Social</a:t>
            </a:r>
            <a:endParaRPr sz="5400" dirty="0">
              <a:solidFill>
                <a:schemeClr val="bg1"/>
              </a:solidFill>
              <a:latin typeface="Myriad Pro Cond" panose="020B0506030403020204" pitchFamily="34" charset="0"/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2466C937-A714-02B2-76C7-C416A7C023F7}"/>
              </a:ext>
            </a:extLst>
          </p:cNvPr>
          <p:cNvSpPr txBox="1">
            <a:spLocks/>
          </p:cNvSpPr>
          <p:nvPr/>
        </p:nvSpPr>
        <p:spPr>
          <a:xfrm>
            <a:off x="1811993" y="2258849"/>
            <a:ext cx="5447282" cy="2884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200" dirty="0">
                <a:solidFill>
                  <a:schemeClr val="bg1"/>
                </a:solidFill>
              </a:rPr>
              <a:t>IGUALDADE</a:t>
            </a:r>
            <a:br>
              <a:rPr lang="pt-BR" sz="3200" dirty="0">
                <a:solidFill>
                  <a:schemeClr val="bg1"/>
                </a:solidFill>
              </a:rPr>
            </a:br>
            <a:r>
              <a:rPr lang="pt-BR" sz="3200" dirty="0">
                <a:solidFill>
                  <a:schemeClr val="bg1"/>
                </a:solidFill>
              </a:rPr>
              <a:t>RESPEITO</a:t>
            </a:r>
          </a:p>
          <a:p>
            <a:pPr algn="ctr"/>
            <a:r>
              <a:rPr lang="pt-BR" sz="3200" dirty="0">
                <a:solidFill>
                  <a:schemeClr val="bg1"/>
                </a:solidFill>
              </a:rPr>
              <a:t>COMPROMISSO</a:t>
            </a:r>
          </a:p>
          <a:p>
            <a:pPr algn="ctr"/>
            <a:r>
              <a:rPr lang="pt-BR" sz="3200" dirty="0">
                <a:solidFill>
                  <a:schemeClr val="bg1"/>
                </a:solidFill>
              </a:rPr>
              <a:t>BEM-ESTAR </a:t>
            </a:r>
          </a:p>
          <a:p>
            <a:pPr algn="ctr"/>
            <a:r>
              <a:rPr lang="pt-BR" sz="32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" name="Shape 1006">
            <a:extLst>
              <a:ext uri="{FF2B5EF4-FFF2-40B4-BE49-F238E27FC236}">
                <a16:creationId xmlns:a16="http://schemas.microsoft.com/office/drawing/2014/main" id="{266D2135-264F-C98A-BCA0-1448AE2AE8B8}"/>
              </a:ext>
            </a:extLst>
          </p:cNvPr>
          <p:cNvSpPr/>
          <p:nvPr/>
        </p:nvSpPr>
        <p:spPr>
          <a:xfrm>
            <a:off x="756757" y="853343"/>
            <a:ext cx="668453" cy="10833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defRPr sz="4800" b="1"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rPr lang="pt-BR" sz="8800" dirty="0">
                <a:solidFill>
                  <a:schemeClr val="bg1"/>
                </a:solidFill>
                <a:latin typeface="Myriad Pro Cond" panose="020B0506030403020204" pitchFamily="34" charset="0"/>
              </a:rPr>
              <a:t>#</a:t>
            </a:r>
            <a:endParaRPr sz="8800" dirty="0">
              <a:solidFill>
                <a:schemeClr val="tx1">
                  <a:lumMod val="50000"/>
                  <a:lumOff val="50000"/>
                </a:schemeClr>
              </a:solidFill>
              <a:latin typeface="Myriad Pro Cond" panose="020B0506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3268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560E0295-5355-8A45-4B15-3F3DA42E0DA7}"/>
              </a:ext>
            </a:extLst>
          </p:cNvPr>
          <p:cNvCxnSpPr/>
          <p:nvPr/>
        </p:nvCxnSpPr>
        <p:spPr>
          <a:xfrm>
            <a:off x="298938" y="6400797"/>
            <a:ext cx="1113106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7" name="Imagem 6" descr="Logotipo&#10;&#10;Descrição gerada automaticamente">
            <a:extLst>
              <a:ext uri="{FF2B5EF4-FFF2-40B4-BE49-F238E27FC236}">
                <a16:creationId xmlns:a16="http://schemas.microsoft.com/office/drawing/2014/main" id="{3D7F3582-B67B-7578-D02D-E11A2D6B2F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7886" y="6040618"/>
            <a:ext cx="652406" cy="652406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1DD7FF50-67DE-BE8F-8C88-98BAA44FEF11}"/>
              </a:ext>
            </a:extLst>
          </p:cNvPr>
          <p:cNvSpPr/>
          <p:nvPr/>
        </p:nvSpPr>
        <p:spPr>
          <a:xfrm>
            <a:off x="10234189" y="6636899"/>
            <a:ext cx="22430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pt-BR" sz="1000" dirty="0">
                <a:latin typeface="Calibri Light" pitchFamily="34" charset="0"/>
                <a:cs typeface="Calibri Light" pitchFamily="34" charset="0"/>
              </a:rPr>
              <a:t>Desenvolvimento Social</a:t>
            </a: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69AE671E-EC40-3169-4F52-9E18AB52143E}"/>
              </a:ext>
            </a:extLst>
          </p:cNvPr>
          <p:cNvSpPr txBox="1"/>
          <p:nvPr/>
        </p:nvSpPr>
        <p:spPr>
          <a:xfrm>
            <a:off x="6500191" y="-159615"/>
            <a:ext cx="2075278" cy="7261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6720"/>
              </a:lnSpc>
            </a:pPr>
            <a:r>
              <a:rPr lang="en-US" sz="2400" b="1" dirty="0">
                <a:latin typeface="Open Sans 2 Bold"/>
                <a:ea typeface="Open Sans 2 Bold"/>
                <a:cs typeface="Open Sans 2 Bold"/>
                <a:sym typeface="Open Sans 2 Bold"/>
              </a:rPr>
              <a:t>Doações 2025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7D9DA4BD-3DF8-8AF5-7026-48695B21EB3D}"/>
              </a:ext>
            </a:extLst>
          </p:cNvPr>
          <p:cNvSpPr txBox="1"/>
          <p:nvPr/>
        </p:nvSpPr>
        <p:spPr>
          <a:xfrm>
            <a:off x="7600122" y="420772"/>
            <a:ext cx="906360" cy="3927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3600"/>
              </a:lnSpc>
            </a:pPr>
            <a:r>
              <a:rPr lang="en-US" sz="1600" b="1" dirty="0">
                <a:latin typeface="Open Sans 2 Bold"/>
                <a:ea typeface="Open Sans 2 Bold"/>
                <a:cs typeface="Open Sans 2 Bold"/>
                <a:sym typeface="Open Sans 2 Bold"/>
              </a:rPr>
              <a:t>Janeiro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09DF49B-7C57-74B8-09CA-F2A1A77D06B9}"/>
              </a:ext>
            </a:extLst>
          </p:cNvPr>
          <p:cNvSpPr txBox="1"/>
          <p:nvPr/>
        </p:nvSpPr>
        <p:spPr>
          <a:xfrm>
            <a:off x="22315" y="0"/>
            <a:ext cx="4718838" cy="4847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CAP do Bem</a:t>
            </a:r>
          </a:p>
          <a:p>
            <a:endParaRPr lang="pt-BR" b="1" dirty="0"/>
          </a:p>
          <a:p>
            <a:pPr>
              <a:buNone/>
            </a:pPr>
            <a:r>
              <a:rPr lang="pt-BR" sz="1100" b="1" i="0" dirty="0">
                <a:solidFill>
                  <a:srgbClr val="000000"/>
                </a:solidFill>
                <a:effectLst/>
                <a:latin typeface="YAFdJt8dAY0 0"/>
              </a:rPr>
              <a:t>Distribuição de Marmitas</a:t>
            </a:r>
            <a:endParaRPr lang="pt-BR" sz="11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50" b="0" i="0" dirty="0">
                <a:solidFill>
                  <a:srgbClr val="000000"/>
                </a:solidFill>
                <a:effectLst/>
                <a:latin typeface="YAFdJt8dAY0 0"/>
              </a:rPr>
              <a:t>•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Pessoas em situação de rua – 720 marmitas| 298 roupas| 100 fraldas| 18 sapatos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.</a:t>
            </a:r>
            <a:endParaRPr lang="pt-BR" sz="1000" b="0" i="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100" b="1" i="0" dirty="0">
                <a:solidFill>
                  <a:srgbClr val="000000"/>
                </a:solidFill>
                <a:effectLst/>
                <a:latin typeface="YAFdJt8dAY0 0"/>
              </a:rPr>
              <a:t>Doação de associados</a:t>
            </a:r>
            <a:endParaRPr lang="pt-BR" sz="11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50" b="0" i="0" dirty="0">
                <a:solidFill>
                  <a:srgbClr val="000000"/>
                </a:solidFill>
                <a:effectLst/>
                <a:latin typeface="YAFdJt8dAY0 0"/>
              </a:rPr>
              <a:t>•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Leitura para Todos – 1.822 livros|295 CDs e DVDs|137 eletrônicos;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•CAP Integra – 726 livros;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•Associação Camino School– 95 livros;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•Juntos pela Leitura– 40 livros;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•Associação Aliança de Misericórdia - 608 roupas |197 brinquedos |70 sapatos|170 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u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tensílios de casa;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•LALEC - 344 roupas |36 brinquedos |33 sapatos|209 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u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tensílios de casa;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•Instituto Sonhadores da Fé - 227 roupas |76 brinquedos |30 sapatos|81 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utensílios de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 casa;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•Igreja Batista Restauração em Cristo - 265 roupas |70 brinquedos |38 sapatos|121 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utensílios de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 casa| 2 eletrônicos;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•Associação Comunitária Pequeno Príncipe - 460 roupas |17 sapatos|115 utensílios de casa| 18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litros de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 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l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eite;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•Ong Madrinhas da Vida - 348 roupas |313 brinquedos |68 sapatos|409 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utensílios de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 casa;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•Ordem Militar de Malta - 1.000 roupas |215 brinquedos |134 sapatos|378 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utensílios de 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casa;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•Associação Clube de Mães Alieta - 420 roupas |1brinquedo |45 sapatos|156 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u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ten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sílios de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 casa;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•Tampinhas que Curam - 225,9 Kg de tampinhas plásticas.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endParaRPr lang="pt-BR" sz="1000" dirty="0"/>
          </a:p>
          <a:p>
            <a:endParaRPr lang="pt-BR" dirty="0"/>
          </a:p>
          <a:p>
            <a:endParaRPr lang="pt-BR" sz="1100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5DD2F77-A27E-57C6-311F-4825C79CB16C}"/>
              </a:ext>
            </a:extLst>
          </p:cNvPr>
          <p:cNvSpPr txBox="1"/>
          <p:nvPr/>
        </p:nvSpPr>
        <p:spPr>
          <a:xfrm>
            <a:off x="4810140" y="769777"/>
            <a:ext cx="3696342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pt-BR" sz="1100" b="1" i="0" dirty="0">
                <a:solidFill>
                  <a:srgbClr val="000000"/>
                </a:solidFill>
                <a:effectLst/>
                <a:latin typeface="YAFdJt8dAY0 0"/>
              </a:rPr>
              <a:t>Alimentos – Jogos de Basquete</a:t>
            </a:r>
            <a:endParaRPr lang="pt-BR" sz="11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200" b="0" i="0" dirty="0">
                <a:solidFill>
                  <a:srgbClr val="000000"/>
                </a:solidFill>
                <a:effectLst/>
                <a:latin typeface="YAFdJt8dAY0 0"/>
              </a:rPr>
              <a:t>•</a:t>
            </a:r>
            <a:r>
              <a:rPr lang="pt-BR" sz="1100" b="0" i="0" dirty="0">
                <a:solidFill>
                  <a:srgbClr val="000000"/>
                </a:solidFill>
                <a:effectLst/>
                <a:latin typeface="YAFdJt8dAY0 0"/>
              </a:rPr>
              <a:t>Instituto Desportivo Educacional Drible Certo - 203 kg;</a:t>
            </a:r>
            <a:endParaRPr lang="pt-BR" sz="11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100" b="0" i="0" dirty="0">
                <a:solidFill>
                  <a:srgbClr val="000000"/>
                </a:solidFill>
                <a:effectLst/>
                <a:latin typeface="YAFdJt8dAY0 0"/>
              </a:rPr>
              <a:t>•ADD - 215 kg;</a:t>
            </a:r>
            <a:endParaRPr lang="pt-BR" sz="11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100" b="0" i="0" dirty="0">
                <a:solidFill>
                  <a:srgbClr val="000000"/>
                </a:solidFill>
                <a:effectLst/>
                <a:latin typeface="YAFdJt8dAY0 0"/>
              </a:rPr>
              <a:t>•Associação Esportiva Talentos do Capão - 215 kg;</a:t>
            </a:r>
            <a:endParaRPr lang="pt-BR" sz="11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100" b="0" i="0" dirty="0">
                <a:solidFill>
                  <a:srgbClr val="000000"/>
                </a:solidFill>
                <a:effectLst/>
                <a:latin typeface="YAFdJt8dAY0 0"/>
              </a:rPr>
              <a:t>•Instituto Futuros Craques - 193 kg</a:t>
            </a:r>
            <a:r>
              <a:rPr lang="pt-BR" sz="1100" dirty="0">
                <a:solidFill>
                  <a:srgbClr val="000000"/>
                </a:solidFill>
                <a:latin typeface="YAFdJt8dAY0 0"/>
              </a:rPr>
              <a:t>.</a:t>
            </a:r>
            <a:endParaRPr lang="pt-BR" sz="1100" b="0" i="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lnSpc>
                <a:spcPts val="3600"/>
              </a:lnSpc>
              <a:buNone/>
            </a:pPr>
            <a:r>
              <a:rPr lang="pt-BR" sz="1100" b="1" i="0" dirty="0">
                <a:solidFill>
                  <a:srgbClr val="000000"/>
                </a:solidFill>
                <a:effectLst/>
                <a:latin typeface="YAFdJt8dAY0 0"/>
              </a:rPr>
              <a:t>Doação Club Athletico Paulistano</a:t>
            </a:r>
            <a:endParaRPr lang="pt-BR" sz="11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•Colaborador Ronaldo Pereira Leal – 100 fraldas geriátrica|1 cadeira de rodas da campanha arrecadação de tampinhas;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•Família de Ubiratan Gomes – 10 cestas básicas;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•Unidown Instituto Social – 100 cestas básicas;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•Atletas do Judô do CAP – 100 cestas básicas;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•Atletas de Esgrima do CAP - 30 cestas básicas;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•Associação Comunitária Pequeno Príncipe - 40 cestas básicas;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•Igreja Batista Restauração em Cristo – 1 urna;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•Instituto Sonhadores da Fé – 3 urnas| 20 almofadas;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•SP Invisível - 1 minicamara resfriado | 1 freezer.</a:t>
            </a:r>
          </a:p>
          <a:p>
            <a:pPr>
              <a:buNone/>
            </a:pP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b="1" i="0" dirty="0">
                <a:solidFill>
                  <a:srgbClr val="FF0000"/>
                </a:solidFill>
                <a:effectLst/>
                <a:latin typeface="YAFdJt8dAY0 0"/>
              </a:rPr>
              <a:t>Chave do Coração</a:t>
            </a:r>
          </a:p>
          <a:p>
            <a:pPr>
              <a:buNone/>
            </a:pPr>
            <a:r>
              <a:rPr lang="pt-BR" b="1" i="0" dirty="0">
                <a:solidFill>
                  <a:srgbClr val="D00218"/>
                </a:solidFill>
                <a:effectLst/>
                <a:latin typeface="YAFdJt8dAY0 0"/>
              </a:rPr>
              <a:t> </a:t>
            </a:r>
            <a:endParaRPr lang="pt-BR" dirty="0">
              <a:solidFill>
                <a:srgbClr val="D00218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100" b="1" i="0" dirty="0">
                <a:solidFill>
                  <a:srgbClr val="000000"/>
                </a:solidFill>
                <a:effectLst/>
                <a:latin typeface="YAFdJt8dAY0 0"/>
              </a:rPr>
              <a:t>Doação Club Athletico Paulistano</a:t>
            </a:r>
            <a:endParaRPr lang="pt-BR" sz="11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 Colaborador: Caio de Souza - 1 Kit 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Maternidade;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 Colaboradora: Silvana Silva - 1 Kit 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Maternidade;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 Associação Missão Belém - 51 Cestas básicas;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 Instituto Renovação - 60 capas de travesseiro.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009352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4B445C-6787-45CE-6542-58899822A7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9F5E1982-051E-B3DC-1AF2-858FD9293F1F}"/>
              </a:ext>
            </a:extLst>
          </p:cNvPr>
          <p:cNvCxnSpPr/>
          <p:nvPr/>
        </p:nvCxnSpPr>
        <p:spPr>
          <a:xfrm>
            <a:off x="298938" y="6400797"/>
            <a:ext cx="1113106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7" name="Imagem 6" descr="Logotipo&#10;&#10;Descrição gerada automaticamente">
            <a:extLst>
              <a:ext uri="{FF2B5EF4-FFF2-40B4-BE49-F238E27FC236}">
                <a16:creationId xmlns:a16="http://schemas.microsoft.com/office/drawing/2014/main" id="{E19A892C-3C3D-040D-A0C5-786C173978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7886" y="6040618"/>
            <a:ext cx="652406" cy="652406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8B19FC30-0458-E083-9BE8-D5A70B4B2F18}"/>
              </a:ext>
            </a:extLst>
          </p:cNvPr>
          <p:cNvSpPr/>
          <p:nvPr/>
        </p:nvSpPr>
        <p:spPr>
          <a:xfrm>
            <a:off x="10234189" y="6636899"/>
            <a:ext cx="22430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pt-BR" sz="1000" dirty="0">
                <a:latin typeface="Calibri Light" pitchFamily="34" charset="0"/>
                <a:cs typeface="Calibri Light" pitchFamily="34" charset="0"/>
              </a:rPr>
              <a:t>Desenvolvimento Social</a:t>
            </a: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F064BABE-A8FC-CD73-4616-5FD9C926D621}"/>
              </a:ext>
            </a:extLst>
          </p:cNvPr>
          <p:cNvSpPr txBox="1"/>
          <p:nvPr/>
        </p:nvSpPr>
        <p:spPr>
          <a:xfrm>
            <a:off x="6500191" y="-159615"/>
            <a:ext cx="2075278" cy="7261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6720"/>
              </a:lnSpc>
            </a:pPr>
            <a:r>
              <a:rPr lang="en-US" sz="2400" b="1" dirty="0">
                <a:latin typeface="Open Sans 2 Bold"/>
                <a:ea typeface="Open Sans 2 Bold"/>
                <a:cs typeface="Open Sans 2 Bold"/>
                <a:sym typeface="Open Sans 2 Bold"/>
              </a:rPr>
              <a:t>Doações 2025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64B8B094-362F-3666-6175-D52A779D22D5}"/>
              </a:ext>
            </a:extLst>
          </p:cNvPr>
          <p:cNvSpPr txBox="1"/>
          <p:nvPr/>
        </p:nvSpPr>
        <p:spPr>
          <a:xfrm>
            <a:off x="7600122" y="420772"/>
            <a:ext cx="906360" cy="3927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3600"/>
              </a:lnSpc>
            </a:pPr>
            <a:r>
              <a:rPr lang="en-US" sz="1600" b="1" dirty="0">
                <a:latin typeface="Open Sans 2 Bold"/>
                <a:ea typeface="Open Sans 2 Bold"/>
                <a:cs typeface="Open Sans 2 Bold"/>
                <a:sym typeface="Open Sans 2 Bold"/>
              </a:rPr>
              <a:t>Janeiro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61F43A2-5008-139C-3964-2CCB9AE69021}"/>
              </a:ext>
            </a:extLst>
          </p:cNvPr>
          <p:cNvSpPr txBox="1"/>
          <p:nvPr/>
        </p:nvSpPr>
        <p:spPr>
          <a:xfrm>
            <a:off x="91302" y="914512"/>
            <a:ext cx="4718838" cy="4847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CAP do Bem</a:t>
            </a:r>
          </a:p>
          <a:p>
            <a:endParaRPr lang="pt-BR" b="1" dirty="0"/>
          </a:p>
          <a:p>
            <a:pPr>
              <a:buNone/>
            </a:pPr>
            <a:r>
              <a:rPr lang="pt-BR" sz="1100" b="1" i="0" dirty="0">
                <a:solidFill>
                  <a:srgbClr val="000000"/>
                </a:solidFill>
                <a:effectLst/>
                <a:latin typeface="YAFdJt8dAY0 0"/>
              </a:rPr>
              <a:t>Distribuição de Marmitas</a:t>
            </a:r>
            <a:endParaRPr lang="pt-BR" sz="11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50" b="0" i="0" dirty="0">
                <a:solidFill>
                  <a:srgbClr val="000000"/>
                </a:solidFill>
                <a:effectLst/>
                <a:latin typeface="YAFdJt8dAY0 0"/>
              </a:rPr>
              <a:t>•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Pessoas em situação de rua – 720 marmitas| 298 roupas| 100 fraldas| 18 sapatos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.</a:t>
            </a:r>
            <a:endParaRPr lang="pt-BR" sz="1000" b="0" i="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100" b="1" i="0" dirty="0">
                <a:solidFill>
                  <a:srgbClr val="000000"/>
                </a:solidFill>
                <a:effectLst/>
                <a:latin typeface="YAFdJt8dAY0 0"/>
              </a:rPr>
              <a:t>Doação de associados</a:t>
            </a:r>
            <a:endParaRPr lang="pt-BR" sz="11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50" b="0" i="0" dirty="0">
                <a:solidFill>
                  <a:srgbClr val="000000"/>
                </a:solidFill>
                <a:effectLst/>
                <a:latin typeface="YAFdJt8dAY0 0"/>
              </a:rPr>
              <a:t>•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Leitura para Todos – 1.822 livros|295 CDs e DVDs|137 eletrônicos;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•CAP Integra – 726 livros;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•Associação Camino School– 95 livros;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•Juntos pela Leitura– 40 livros;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•Associação Aliança de Misericórdia - 608 roupas |197 brinquedos |70 sapatos|170 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u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tensílios de casa;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•LALEC - 344 roupas |36 brinquedos |33 sapatos|209 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u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tensílios de casa;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•Instituto Sonhadores da Fé - 227 roupas |76 brinquedos |30 sapatos|81 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utensílios de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 casa;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•Igreja Batista Restauração em Cristo - 265 roupas |70 brinquedos |38 sapatos|121 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utensílios de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 casa| 2 eletrônicos;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•Associação Comunitária Pequeno Príncipe - 460 roupas |17 sapatos|115 utensílios de casa| 18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litros de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 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l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eite;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•Ong Madrinhas da Vida - 348 roupas |313 brinquedos |68 sapatos|409 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utensílios de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 casa;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•Ordem Militar de Malta - 1.000 roupas |215 brinquedos |134 sapatos|378 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utensílios de 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casa;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•Associação Clube de Mães Alieta - 420 roupas |1brinquedo |45 sapatos|156 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u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ten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sílios de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 casa;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•Tampinhas que Curam - 225,9 Kg de tampinhas plásticas.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endParaRPr lang="pt-BR" sz="1000" dirty="0"/>
          </a:p>
          <a:p>
            <a:endParaRPr lang="pt-BR" dirty="0"/>
          </a:p>
          <a:p>
            <a:endParaRPr lang="pt-BR" sz="1100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CDD936B-6C77-5A08-FD5B-609002CA363B}"/>
              </a:ext>
            </a:extLst>
          </p:cNvPr>
          <p:cNvSpPr txBox="1"/>
          <p:nvPr/>
        </p:nvSpPr>
        <p:spPr>
          <a:xfrm>
            <a:off x="4810140" y="769777"/>
            <a:ext cx="3696342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pt-BR" sz="1100" b="1" i="0" dirty="0">
                <a:solidFill>
                  <a:srgbClr val="000000"/>
                </a:solidFill>
                <a:effectLst/>
                <a:latin typeface="YAFdJt8dAY0 0"/>
              </a:rPr>
              <a:t>Alimentos – Jogos de Basquete</a:t>
            </a:r>
            <a:endParaRPr lang="pt-BR" sz="11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200" b="0" i="0" dirty="0">
                <a:solidFill>
                  <a:srgbClr val="000000"/>
                </a:solidFill>
                <a:effectLst/>
                <a:latin typeface="YAFdJt8dAY0 0"/>
              </a:rPr>
              <a:t>•</a:t>
            </a:r>
            <a:r>
              <a:rPr lang="pt-BR" sz="1100" b="0" i="0" dirty="0">
                <a:solidFill>
                  <a:srgbClr val="000000"/>
                </a:solidFill>
                <a:effectLst/>
                <a:latin typeface="YAFdJt8dAY0 0"/>
              </a:rPr>
              <a:t>Instituto Desportivo Educacional Drible Certo - 203 kg;</a:t>
            </a:r>
            <a:endParaRPr lang="pt-BR" sz="11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100" b="0" i="0" dirty="0">
                <a:solidFill>
                  <a:srgbClr val="000000"/>
                </a:solidFill>
                <a:effectLst/>
                <a:latin typeface="YAFdJt8dAY0 0"/>
              </a:rPr>
              <a:t>•ADD - 215 kg;</a:t>
            </a:r>
            <a:endParaRPr lang="pt-BR" sz="11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100" b="0" i="0" dirty="0">
                <a:solidFill>
                  <a:srgbClr val="000000"/>
                </a:solidFill>
                <a:effectLst/>
                <a:latin typeface="YAFdJt8dAY0 0"/>
              </a:rPr>
              <a:t>•Associação Esportiva Talentos do Capão - 215 kg;</a:t>
            </a:r>
            <a:endParaRPr lang="pt-BR" sz="11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100" b="0" i="0" dirty="0">
                <a:solidFill>
                  <a:srgbClr val="000000"/>
                </a:solidFill>
                <a:effectLst/>
                <a:latin typeface="YAFdJt8dAY0 0"/>
              </a:rPr>
              <a:t>•Instituto Futuros Craques - 193 kg</a:t>
            </a:r>
            <a:r>
              <a:rPr lang="pt-BR" sz="1100" dirty="0">
                <a:solidFill>
                  <a:srgbClr val="000000"/>
                </a:solidFill>
                <a:latin typeface="YAFdJt8dAY0 0"/>
              </a:rPr>
              <a:t>.</a:t>
            </a:r>
            <a:endParaRPr lang="pt-BR" sz="1100" b="0" i="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lnSpc>
                <a:spcPts val="3600"/>
              </a:lnSpc>
              <a:buNone/>
            </a:pPr>
            <a:r>
              <a:rPr lang="pt-BR" sz="1100" b="1" i="0" dirty="0">
                <a:solidFill>
                  <a:srgbClr val="000000"/>
                </a:solidFill>
                <a:effectLst/>
                <a:latin typeface="YAFdJt8dAY0 0"/>
              </a:rPr>
              <a:t>Doação Club Athletico Paulistano</a:t>
            </a:r>
            <a:endParaRPr lang="pt-BR" sz="11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•Colaborador Ronaldo Pereira Leal – 100 fraldas geriátrica|1 cadeira de rodas da campanha arrecadação de tampinhas;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•Família de Ubiratan Gomes – 10 cestas básicas;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•Unidown Instituto Social – 100 cestas básicas;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•Atletas do Judô do CAP – 100 cestas básicas;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•Atletas de Esgrima do CAP - 30 cestas básicas;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•Associação Comunitária Pequeno Príncipe - 40 cestas básicas;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•Igreja Batista Restauração em Cristo – 1 urna;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•Instituto Sonhadores da Fé – 3 urnas| 20 almofadas;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•SP Invisível - 1 minicamara resfriado | 1 freezer.</a:t>
            </a:r>
          </a:p>
          <a:p>
            <a:pPr>
              <a:buNone/>
            </a:pP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b="1" i="0" dirty="0">
                <a:solidFill>
                  <a:srgbClr val="FF0000"/>
                </a:solidFill>
                <a:effectLst/>
                <a:latin typeface="YAFdJt8dAY0 0"/>
              </a:rPr>
              <a:t>Chave do Coração</a:t>
            </a:r>
          </a:p>
          <a:p>
            <a:pPr>
              <a:buNone/>
            </a:pPr>
            <a:r>
              <a:rPr lang="pt-BR" b="1" i="0" dirty="0">
                <a:solidFill>
                  <a:srgbClr val="D00218"/>
                </a:solidFill>
                <a:effectLst/>
                <a:latin typeface="YAFdJt8dAY0 0"/>
              </a:rPr>
              <a:t> </a:t>
            </a:r>
            <a:endParaRPr lang="pt-BR" dirty="0">
              <a:solidFill>
                <a:srgbClr val="D00218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100" b="1" i="0" dirty="0">
                <a:solidFill>
                  <a:srgbClr val="000000"/>
                </a:solidFill>
                <a:effectLst/>
                <a:latin typeface="YAFdJt8dAY0 0"/>
              </a:rPr>
              <a:t>Doação Club Athletico Paulistano</a:t>
            </a:r>
            <a:endParaRPr lang="pt-BR" sz="11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 Colaborador: Caio de Souza - 1 Kit 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Maternidade;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 Colaboradora: Silvana Silva - 1 Kit 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Maternidade;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 Associação Missão Belém - 51 Cestas básicas;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 Instituto Renovação - 60 capas de travesseiro.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endParaRPr lang="pt-BR" dirty="0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5E32D949-8FC6-1E91-57ED-4926CB50A84C}"/>
              </a:ext>
            </a:extLst>
          </p:cNvPr>
          <p:cNvSpPr/>
          <p:nvPr/>
        </p:nvSpPr>
        <p:spPr>
          <a:xfrm>
            <a:off x="3006821" y="70487"/>
            <a:ext cx="1291527" cy="1215850"/>
          </a:xfrm>
          <a:custGeom>
            <a:avLst/>
            <a:gdLst/>
            <a:ahLst/>
            <a:cxnLst/>
            <a:rect l="l" t="t" r="r" b="b"/>
            <a:pathLst>
              <a:path w="3542833" h="4428654">
                <a:moveTo>
                  <a:pt x="0" y="0"/>
                </a:moveTo>
                <a:lnTo>
                  <a:pt x="3542833" y="0"/>
                </a:lnTo>
                <a:lnTo>
                  <a:pt x="3542833" y="4428655"/>
                </a:lnTo>
                <a:lnTo>
                  <a:pt x="0" y="4428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0876" b="-9470"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endParaRPr lang="pt-BR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FEAF7CCE-B002-92DF-F610-8030A9AFA247}"/>
              </a:ext>
            </a:extLst>
          </p:cNvPr>
          <p:cNvSpPr/>
          <p:nvPr/>
        </p:nvSpPr>
        <p:spPr>
          <a:xfrm>
            <a:off x="1993842" y="70487"/>
            <a:ext cx="776941" cy="1215850"/>
          </a:xfrm>
          <a:custGeom>
            <a:avLst/>
            <a:gdLst/>
            <a:ahLst/>
            <a:cxnLst/>
            <a:rect l="l" t="t" r="r" b="b"/>
            <a:pathLst>
              <a:path w="3700453" h="5095875">
                <a:moveTo>
                  <a:pt x="0" y="0"/>
                </a:moveTo>
                <a:lnTo>
                  <a:pt x="3700453" y="0"/>
                </a:lnTo>
                <a:lnTo>
                  <a:pt x="3700453" y="5095875"/>
                </a:lnTo>
                <a:lnTo>
                  <a:pt x="0" y="50958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4307" r="-26978"/>
            </a:stretch>
          </a:blip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pt-BR" dirty="0"/>
          </a:p>
        </p:txBody>
      </p:sp>
      <p:pic>
        <p:nvPicPr>
          <p:cNvPr id="15" name="Picture 9">
            <a:extLst>
              <a:ext uri="{FF2B5EF4-FFF2-40B4-BE49-F238E27FC236}">
                <a16:creationId xmlns:a16="http://schemas.microsoft.com/office/drawing/2014/main" id="{7AA48270-FE41-112C-5F27-ABAC9E77D8E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438" b="2438"/>
          <a:stretch>
            <a:fillRect/>
          </a:stretch>
        </p:blipFill>
        <p:spPr>
          <a:xfrm>
            <a:off x="487419" y="70487"/>
            <a:ext cx="1349835" cy="8818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0218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16D6E8-F727-6EF0-656C-9CB9A12AAD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1A66D51E-560E-1E82-04F9-2606AC95702C}"/>
              </a:ext>
            </a:extLst>
          </p:cNvPr>
          <p:cNvCxnSpPr/>
          <p:nvPr/>
        </p:nvCxnSpPr>
        <p:spPr>
          <a:xfrm>
            <a:off x="298938" y="6400797"/>
            <a:ext cx="1113106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7" name="Imagem 6" descr="Logotipo&#10;&#10;Descrição gerada automaticamente">
            <a:extLst>
              <a:ext uri="{FF2B5EF4-FFF2-40B4-BE49-F238E27FC236}">
                <a16:creationId xmlns:a16="http://schemas.microsoft.com/office/drawing/2014/main" id="{BB32CCE9-3E09-916C-B455-6F4B608AA8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7886" y="6040618"/>
            <a:ext cx="652406" cy="652406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A5049743-9034-E20A-911B-0E98F6F872E2}"/>
              </a:ext>
            </a:extLst>
          </p:cNvPr>
          <p:cNvSpPr/>
          <p:nvPr/>
        </p:nvSpPr>
        <p:spPr>
          <a:xfrm>
            <a:off x="10234189" y="6636899"/>
            <a:ext cx="22430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pt-BR" sz="1000" dirty="0">
                <a:latin typeface="Calibri Light" pitchFamily="34" charset="0"/>
                <a:cs typeface="Calibri Light" pitchFamily="34" charset="0"/>
              </a:rPr>
              <a:t>Desenvolvimento Social</a:t>
            </a: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F94903F8-2DBC-B8F0-7E22-D6977588B742}"/>
              </a:ext>
            </a:extLst>
          </p:cNvPr>
          <p:cNvSpPr txBox="1"/>
          <p:nvPr/>
        </p:nvSpPr>
        <p:spPr>
          <a:xfrm>
            <a:off x="6500191" y="-159615"/>
            <a:ext cx="2075278" cy="7261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6720"/>
              </a:lnSpc>
            </a:pPr>
            <a:r>
              <a:rPr lang="en-US" sz="2400" b="1" dirty="0">
                <a:latin typeface="Open Sans 2 Bold"/>
                <a:ea typeface="Open Sans 2 Bold"/>
                <a:cs typeface="Open Sans 2 Bold"/>
                <a:sym typeface="Open Sans 2 Bold"/>
              </a:rPr>
              <a:t>Doações 2025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6290391D-D848-A92B-0A95-BCAFB96D5704}"/>
              </a:ext>
            </a:extLst>
          </p:cNvPr>
          <p:cNvSpPr txBox="1"/>
          <p:nvPr/>
        </p:nvSpPr>
        <p:spPr>
          <a:xfrm>
            <a:off x="7448689" y="420772"/>
            <a:ext cx="1057793" cy="3929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3600"/>
              </a:lnSpc>
            </a:pPr>
            <a:r>
              <a:rPr lang="en-US" sz="1600" b="1" dirty="0" err="1">
                <a:latin typeface="Open Sans 2 Bold"/>
                <a:ea typeface="Open Sans 2 Bold"/>
                <a:cs typeface="Open Sans 2 Bold"/>
                <a:sym typeface="Open Sans 2 Bold"/>
              </a:rPr>
              <a:t>Fevereiro</a:t>
            </a:r>
            <a:endParaRPr lang="en-US" sz="1600" b="1" dirty="0">
              <a:latin typeface="Open Sans 2 Bold"/>
              <a:ea typeface="Open Sans 2 Bold"/>
              <a:cs typeface="Open Sans 2 Bold"/>
              <a:sym typeface="Open Sans 2 Bold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4017342-FBE0-952C-2C82-736E01D69263}"/>
              </a:ext>
            </a:extLst>
          </p:cNvPr>
          <p:cNvSpPr txBox="1"/>
          <p:nvPr/>
        </p:nvSpPr>
        <p:spPr>
          <a:xfrm>
            <a:off x="153514" y="747564"/>
            <a:ext cx="4792256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CAP do Bem</a:t>
            </a:r>
          </a:p>
          <a:p>
            <a:endParaRPr lang="pt-BR" sz="1000" dirty="0"/>
          </a:p>
          <a:p>
            <a:pPr>
              <a:buNone/>
            </a:pPr>
            <a:r>
              <a:rPr lang="pt-BR" sz="1100" b="1" i="0" dirty="0">
                <a:solidFill>
                  <a:srgbClr val="000000"/>
                </a:solidFill>
                <a:effectLst/>
                <a:latin typeface="YAFdJt8dAY0 0"/>
              </a:rPr>
              <a:t>Distribuição de Marmitas</a:t>
            </a:r>
            <a:endParaRPr lang="pt-BR" sz="11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•Pessoas em situação de rua – 720 marmitas| 468 roupas|259 sapatos| 100 Kg ração de cachorro.</a:t>
            </a:r>
          </a:p>
          <a:p>
            <a:pPr>
              <a:buNone/>
            </a:pP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100" b="1" i="0" dirty="0">
                <a:solidFill>
                  <a:srgbClr val="000000"/>
                </a:solidFill>
                <a:effectLst/>
                <a:latin typeface="YAFdJt8dAY0 0"/>
              </a:rPr>
              <a:t>Alimentos – Jogos de Basquete</a:t>
            </a:r>
            <a:endParaRPr lang="pt-BR" sz="11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•Sociedade Amigos de Bairros Agrupados - 51 kg.</a:t>
            </a:r>
          </a:p>
          <a:p>
            <a:pPr>
              <a:buNone/>
            </a:pP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100" b="1" i="0" dirty="0">
                <a:solidFill>
                  <a:srgbClr val="000000"/>
                </a:solidFill>
                <a:effectLst/>
                <a:latin typeface="YAFdJt8dAY0 0"/>
              </a:rPr>
              <a:t>Alimentos – Jogos de Vôlei</a:t>
            </a:r>
            <a:endParaRPr lang="pt-BR" sz="11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•Sociedade Amigos de Bairros Agrupados - 336 kg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•ADD - 456 kg.</a:t>
            </a:r>
          </a:p>
          <a:p>
            <a:pPr>
              <a:buNone/>
            </a:pP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100" b="1" i="0" dirty="0">
                <a:solidFill>
                  <a:srgbClr val="000000"/>
                </a:solidFill>
                <a:effectLst/>
                <a:latin typeface="YAFdJt8dAY0 0"/>
              </a:rPr>
              <a:t>Doação de associados</a:t>
            </a:r>
            <a:endParaRPr lang="pt-BR" sz="11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•Leitura para Todos – 1.453 livros|376 CDs e DVDs|165 eletrônicos;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•CAP Integra – 470 livros;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•Associação Camino School– 105 livros;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•Associação Missão Belém - 844 roupas |105 brinquedos |60 sapatos|81 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u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tensílios de casa;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•S.O.S Pantanal - Clube de Mães Alieta - 1.288 roupas |519 brinquedos |144 sapatos|523 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u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tensílios para casa;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•Casa Nossa Senhora do Brasil - 535 roupas |127 brinquedos |40 sapatos|174 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u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tensílios de casa;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•Instituto Lapin - 315 roupas |130 brinquedos |79 sapatos|226 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u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ten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sílios de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 casa;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•Tampinhas que Curam - 122,1 Kg de tampinhas plásticas.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endParaRPr lang="pt-BR" sz="1000" dirty="0"/>
          </a:p>
          <a:p>
            <a:endParaRPr lang="pt-BR" dirty="0"/>
          </a:p>
          <a:p>
            <a:endParaRPr lang="pt-BR" sz="1100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0124FD5-C4EC-E95B-641B-09E4E63BA634}"/>
              </a:ext>
            </a:extLst>
          </p:cNvPr>
          <p:cNvSpPr txBox="1"/>
          <p:nvPr/>
        </p:nvSpPr>
        <p:spPr>
          <a:xfrm>
            <a:off x="4945770" y="1055964"/>
            <a:ext cx="3363924" cy="373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pt-BR" sz="1100" b="1" i="0" dirty="0">
                <a:solidFill>
                  <a:srgbClr val="000000"/>
                </a:solidFill>
                <a:effectLst/>
                <a:latin typeface="YAFdJt8dAY0 0"/>
              </a:rPr>
              <a:t>Doação Club Athletico Paulistano</a:t>
            </a:r>
            <a:endParaRPr lang="pt-BR" sz="11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•Colaboradora: Hieda Ribeiro– 20 camisetas|40 blusas numeradas;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•Abrigo dos Velhinhos Frederico Ozanam - 15 cestas básicas;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•Instituto Drible Certo - 5 bancos| 2 cadeiras;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 Tampinhas que Curam - 8 equipamentos médicos;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•Projeto Cantinho do Amor Pts - 513,60 kg de ração de gato;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•Associação Pits Ales - 300,9 Kg de ração e cachorro;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•Prefeitura Municipal de Campos do Jordão - 599,6 Kg de ração e cachorro;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•Associada Paula Raposo- 513,60 kg de ração de gato.</a:t>
            </a:r>
          </a:p>
          <a:p>
            <a:pPr>
              <a:buNone/>
            </a:pP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b="1" i="0" dirty="0">
                <a:solidFill>
                  <a:srgbClr val="FF0000"/>
                </a:solidFill>
                <a:effectLst/>
                <a:latin typeface="YAFdJt8dAY0 0"/>
              </a:rPr>
              <a:t>Chave do Coração </a:t>
            </a:r>
          </a:p>
          <a:p>
            <a:pPr>
              <a:buNone/>
            </a:pPr>
            <a:endParaRPr lang="pt-BR" dirty="0">
              <a:solidFill>
                <a:srgbClr val="D00218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100" b="1" i="0" dirty="0">
                <a:solidFill>
                  <a:srgbClr val="000000"/>
                </a:solidFill>
                <a:effectLst/>
                <a:latin typeface="YAFdJt8dAY0 0"/>
              </a:rPr>
              <a:t>Doação Club Athletico Paulistano</a:t>
            </a:r>
            <a:endParaRPr lang="pt-BR" sz="11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 Colaborador: Luiz Alberto - 1 Kit 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Maternidade;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 Colaborador: José Lucas - 1 Kit 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Maternidade;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 Colaboradora: Daniela Souza - 1 Kit 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Maternidade;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 Associação Missão Belém - 721 produtos de higiene|100 Fraldas;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•Cândida Bermejo - 4 banquetas.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endParaRPr lang="pt-BR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1D72DBEA-E85B-6636-9828-318D0259CA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745" y="-16519"/>
            <a:ext cx="2008284" cy="1055964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71D838DD-2C8A-A926-DC76-4676AC1720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9029" y="-16519"/>
            <a:ext cx="1329880" cy="105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86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F5B002-EFE7-9EF2-0F90-C24486E27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E057A49F-F704-1E73-8992-4221CA2758BC}"/>
              </a:ext>
            </a:extLst>
          </p:cNvPr>
          <p:cNvCxnSpPr/>
          <p:nvPr/>
        </p:nvCxnSpPr>
        <p:spPr>
          <a:xfrm>
            <a:off x="298938" y="6400797"/>
            <a:ext cx="1113106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7" name="Imagem 6" descr="Logotipo&#10;&#10;Descrição gerada automaticamente">
            <a:extLst>
              <a:ext uri="{FF2B5EF4-FFF2-40B4-BE49-F238E27FC236}">
                <a16:creationId xmlns:a16="http://schemas.microsoft.com/office/drawing/2014/main" id="{0FBD4AC8-C923-9BE5-B044-2CD0BBCA81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7886" y="6040618"/>
            <a:ext cx="652406" cy="652406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CE5D7787-66C0-9AA7-19C9-4DA5C9536AF6}"/>
              </a:ext>
            </a:extLst>
          </p:cNvPr>
          <p:cNvSpPr/>
          <p:nvPr/>
        </p:nvSpPr>
        <p:spPr>
          <a:xfrm>
            <a:off x="10234189" y="6636899"/>
            <a:ext cx="22430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pt-BR" sz="1000" dirty="0">
                <a:latin typeface="Calibri Light" pitchFamily="34" charset="0"/>
                <a:cs typeface="Calibri Light" pitchFamily="34" charset="0"/>
              </a:rPr>
              <a:t>Desenvolvimento Social</a:t>
            </a: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43EF8CA5-5176-00DA-8F04-09CC1508F5E5}"/>
              </a:ext>
            </a:extLst>
          </p:cNvPr>
          <p:cNvSpPr txBox="1"/>
          <p:nvPr/>
        </p:nvSpPr>
        <p:spPr>
          <a:xfrm>
            <a:off x="6500191" y="-159615"/>
            <a:ext cx="2075278" cy="7261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6720"/>
              </a:lnSpc>
            </a:pPr>
            <a:r>
              <a:rPr lang="en-US" sz="2400" b="1" dirty="0">
                <a:latin typeface="Open Sans 2 Bold"/>
                <a:ea typeface="Open Sans 2 Bold"/>
                <a:cs typeface="Open Sans 2 Bold"/>
                <a:sym typeface="Open Sans 2 Bold"/>
              </a:rPr>
              <a:t>Doações 2025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F7523F62-81FC-CCB6-28E4-9B2D3A3038FC}"/>
              </a:ext>
            </a:extLst>
          </p:cNvPr>
          <p:cNvSpPr txBox="1"/>
          <p:nvPr/>
        </p:nvSpPr>
        <p:spPr>
          <a:xfrm>
            <a:off x="7600122" y="420772"/>
            <a:ext cx="906360" cy="3927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3600"/>
              </a:lnSpc>
            </a:pPr>
            <a:r>
              <a:rPr lang="en-US" sz="1600" b="1" dirty="0" err="1">
                <a:latin typeface="Open Sans 2 Bold"/>
                <a:ea typeface="Open Sans 2 Bold"/>
                <a:cs typeface="Open Sans 2 Bold"/>
                <a:sym typeface="Open Sans 2 Bold"/>
              </a:rPr>
              <a:t>Março</a:t>
            </a:r>
            <a:endParaRPr lang="en-US" sz="1600" b="1" dirty="0">
              <a:latin typeface="Open Sans 2 Bold"/>
              <a:ea typeface="Open Sans 2 Bold"/>
              <a:cs typeface="Open Sans 2 Bold"/>
              <a:sym typeface="Open Sans 2 Bold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DDD4B7E-BF80-725D-2E9D-504B8A529FB5}"/>
              </a:ext>
            </a:extLst>
          </p:cNvPr>
          <p:cNvSpPr txBox="1"/>
          <p:nvPr/>
        </p:nvSpPr>
        <p:spPr>
          <a:xfrm>
            <a:off x="-22219" y="-6648"/>
            <a:ext cx="4211579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CAP do Bem</a:t>
            </a:r>
          </a:p>
          <a:p>
            <a:endParaRPr lang="pt-BR" sz="1000" dirty="0"/>
          </a:p>
          <a:p>
            <a:pPr>
              <a:buNone/>
            </a:pPr>
            <a:r>
              <a:rPr lang="pt-BR" sz="1100" b="1" i="0" dirty="0">
                <a:solidFill>
                  <a:srgbClr val="000000"/>
                </a:solidFill>
                <a:effectLst/>
                <a:latin typeface="YAFdJt8dAY0 0"/>
              </a:rPr>
              <a:t>Distribuição de Marmitas</a:t>
            </a:r>
            <a:endParaRPr lang="pt-BR" sz="11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•Pessoas em situação de rua – 720 marmitas| 620 roupas|108 Kg de ração.</a:t>
            </a:r>
          </a:p>
          <a:p>
            <a:pPr>
              <a:buNone/>
            </a:pP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100" b="1" i="0" dirty="0">
                <a:solidFill>
                  <a:srgbClr val="000000"/>
                </a:solidFill>
                <a:effectLst/>
                <a:latin typeface="YAFdJt8dAY0 0"/>
              </a:rPr>
              <a:t>Alimentos – Jogos de Basquete</a:t>
            </a:r>
            <a:endParaRPr lang="pt-BR" sz="11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•Associação Esportiva Talentos do Capão - 59 kg;</a:t>
            </a:r>
          </a:p>
          <a:p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•Associação Cultural e Social Zoe Ovo Manifest - 60 kg.</a:t>
            </a:r>
          </a:p>
          <a:p>
            <a:pPr>
              <a:buNone/>
            </a:pP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100" b="1" i="0" dirty="0">
                <a:solidFill>
                  <a:srgbClr val="000000"/>
                </a:solidFill>
                <a:effectLst/>
                <a:latin typeface="YAFdJt8dAY0 0"/>
              </a:rPr>
              <a:t>Alimentos – Jogos de Vôlei</a:t>
            </a:r>
            <a:endParaRPr lang="pt-BR" sz="11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•Drible Certo- 168 kg;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•Instituto Super Mães - 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173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kg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;</a:t>
            </a:r>
            <a:endParaRPr lang="pt-BR" sz="1000" b="0" i="0" dirty="0">
              <a:solidFill>
                <a:srgbClr val="000000"/>
              </a:solidFill>
              <a:effectLst/>
              <a:latin typeface="YAFdJt8dAY0 0"/>
            </a:endParaRPr>
          </a:p>
          <a:p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•Lance Certo- 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172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kg.</a:t>
            </a:r>
          </a:p>
          <a:p>
            <a:pPr>
              <a:buNone/>
            </a:pP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100" b="1" i="0" dirty="0">
                <a:solidFill>
                  <a:srgbClr val="000000"/>
                </a:solidFill>
                <a:effectLst/>
                <a:latin typeface="YAFdJt8dAY0 0"/>
              </a:rPr>
              <a:t>Doação de associados</a:t>
            </a:r>
            <a:endParaRPr lang="pt-BR" sz="11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•Leitura para Todos – 1.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422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 livros|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430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 CDs e DVDs|62 eletrônicos;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•CAP Integra – 481 livros;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•Associação Camino School– 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65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 livros;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•Ong Madrinhas da Vida- 510 roupas |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86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 brinquedos |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112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 sapatos|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157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 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u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tensílios de casa;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•Associação Aliança da Misericórdia- 431 roupas |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64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 brinquedos |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85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 sapatos|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317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 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u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tensílios para casa;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•Instituto Sonhadores da Fé- 397 roupas |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53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 brinquedos |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14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 sapatos|157 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u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tensílios de casa;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•NASCER - 438 roupas |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62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 brinquedos |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49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 sapatos|272 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u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ten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sílios de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 casa;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•Tampinhas que Curam - 111,75 Kg de tampinhas plásticas;</a:t>
            </a:r>
          </a:p>
          <a:p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•Colaborador: Ronaldo Pereira Leal – 24 Fraldas.</a:t>
            </a:r>
          </a:p>
          <a:p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endParaRPr lang="pt-BR" sz="1000" dirty="0"/>
          </a:p>
          <a:p>
            <a:endParaRPr lang="pt-BR" dirty="0"/>
          </a:p>
          <a:p>
            <a:endParaRPr lang="pt-BR" sz="1100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C0BD2BE-F57D-E4DD-28A5-117D2620EB5E}"/>
              </a:ext>
            </a:extLst>
          </p:cNvPr>
          <p:cNvSpPr txBox="1"/>
          <p:nvPr/>
        </p:nvSpPr>
        <p:spPr>
          <a:xfrm>
            <a:off x="4327657" y="1020060"/>
            <a:ext cx="4345068" cy="4139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pt-BR" sz="1100" b="1" i="0" dirty="0">
                <a:solidFill>
                  <a:srgbClr val="000000"/>
                </a:solidFill>
                <a:effectLst/>
                <a:latin typeface="YAFdJt8dAY0 0"/>
              </a:rPr>
              <a:t>Doação Club Athletico Paulistano</a:t>
            </a:r>
            <a:endParaRPr lang="pt-BR" sz="11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•Associação Missão Belém – 250 Sabonetes|250 Shampoo | 25 Desodorante|250 Creme dental | 250 Escova dental | 250 Absorventes | 250 Barbeador;</a:t>
            </a: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 Clube de Mães </a:t>
            </a:r>
            <a:r>
              <a:rPr lang="pt-BR" sz="1000" b="0" i="0" dirty="0" err="1">
                <a:solidFill>
                  <a:srgbClr val="000000"/>
                </a:solidFill>
                <a:effectLst/>
                <a:latin typeface="YAFdJt8dAY0 0"/>
              </a:rPr>
              <a:t>Alieta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 – 24 Cadeiras | 18 cadeiras de manicure;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•Instituto em Defesa da Cidadania – 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1 Bebedouro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|3 Poltronas|3 Cadeiras de escritório| 1 Mesa bege | 1 suporte para livros | 1 sofá;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•Geração Vida (Muda Brasil) – 2 Traves |31 Espelhos | 22 cortina </a:t>
            </a:r>
            <a:r>
              <a:rPr lang="pt-BR" sz="1000" b="0" i="0" dirty="0" err="1">
                <a:solidFill>
                  <a:srgbClr val="000000"/>
                </a:solidFill>
                <a:effectLst/>
                <a:latin typeface="YAFdJt8dAY0 0"/>
              </a:rPr>
              <a:t>rolô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Associação Fazendinha Osasco 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– 2 Poltronas |3 Cadeiras de escritório | 1 Balcão | 5 cadeiras bege | 1 mesa quadrada;</a:t>
            </a: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•Associação Alicerce do Bem - 6 cadeiras de escritório;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 Associação Esportiva Talentos do Capão – 8 Cadeiras bege.</a:t>
            </a:r>
          </a:p>
          <a:p>
            <a:pPr>
              <a:buNone/>
            </a:pP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b="1" i="0" dirty="0">
                <a:solidFill>
                  <a:srgbClr val="FF0000"/>
                </a:solidFill>
                <a:effectLst/>
                <a:latin typeface="YAFdJt8dAY0 0"/>
              </a:rPr>
              <a:t>Chave do Coração </a:t>
            </a:r>
          </a:p>
          <a:p>
            <a:pPr>
              <a:buNone/>
            </a:pPr>
            <a:endParaRPr lang="pt-BR" dirty="0">
              <a:solidFill>
                <a:srgbClr val="D00218"/>
              </a:solidFill>
              <a:effectLst/>
              <a:latin typeface="YAFdJt8dAY0 0"/>
            </a:endParaRPr>
          </a:p>
          <a:p>
            <a:r>
              <a:rPr lang="pt-BR" sz="1100" b="1" i="0" dirty="0">
                <a:solidFill>
                  <a:srgbClr val="000000"/>
                </a:solidFill>
                <a:effectLst/>
                <a:latin typeface="YAFdJt8dAY0 0"/>
              </a:rPr>
              <a:t>Doação de associados</a:t>
            </a:r>
          </a:p>
          <a:p>
            <a:r>
              <a:rPr lang="pt-BR" sz="1000" dirty="0">
                <a:solidFill>
                  <a:srgbClr val="000000"/>
                </a:solidFill>
                <a:effectLst/>
                <a:latin typeface="YAFdJt8dAY0 0"/>
              </a:rPr>
              <a:t>•Associação Missão Belém – 173 Produtos de Higiene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 | 2 Caixas de óculos.</a:t>
            </a:r>
          </a:p>
          <a:p>
            <a:endParaRPr lang="pt-BR" sz="1000" b="0" i="0" dirty="0">
              <a:solidFill>
                <a:srgbClr val="000000"/>
              </a:solidFill>
              <a:effectLst/>
              <a:latin typeface="YAFdJt8dAY0 0"/>
            </a:endParaRPr>
          </a:p>
          <a:p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100" b="1" i="0" dirty="0">
                <a:solidFill>
                  <a:srgbClr val="000000"/>
                </a:solidFill>
                <a:effectLst/>
                <a:latin typeface="YAFdJt8dAY0 0"/>
              </a:rPr>
              <a:t>Doação Club Athletico Paulistano</a:t>
            </a: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 Colaboradora: Cibele Francisca de Lima Silva - 1 Kit 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Maternidade;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 Colaborador: Ronaldo Pereira Leal – 100 Fraldas;</a:t>
            </a: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 Fraternidade dos Irmãos – 2040 Fraldas | 10 desinfetante | 20 cloro | 2000 Luvas de látex | 20 sabão líq. | 30 Sabão em pó;</a:t>
            </a: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 Abrigo Alexandre </a:t>
            </a:r>
            <a:r>
              <a:rPr lang="pt-BR" sz="1000" b="0" i="0" dirty="0" err="1">
                <a:solidFill>
                  <a:srgbClr val="000000"/>
                </a:solidFill>
                <a:effectLst/>
                <a:latin typeface="YAFdJt8dAY0 0"/>
              </a:rPr>
              <a:t>Dahruj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 – 145 carnes.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72E4A92D-C490-1DE0-A097-E64C2B70D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34" y="4362184"/>
            <a:ext cx="1227499" cy="724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9" name="Group 4">
            <a:extLst>
              <a:ext uri="{FF2B5EF4-FFF2-40B4-BE49-F238E27FC236}">
                <a16:creationId xmlns:a16="http://schemas.microsoft.com/office/drawing/2014/main" id="{5200359B-E62B-59E3-9198-ABE7203517D6}"/>
              </a:ext>
            </a:extLst>
          </p:cNvPr>
          <p:cNvGrpSpPr/>
          <p:nvPr/>
        </p:nvGrpSpPr>
        <p:grpSpPr>
          <a:xfrm>
            <a:off x="1368986" y="4362184"/>
            <a:ext cx="1413088" cy="724871"/>
            <a:chOff x="0" y="0"/>
            <a:chExt cx="3605823" cy="2714254"/>
          </a:xfrm>
        </p:grpSpPr>
        <p:pic>
          <p:nvPicPr>
            <p:cNvPr id="11" name="Picture 5">
              <a:extLst>
                <a:ext uri="{FF2B5EF4-FFF2-40B4-BE49-F238E27FC236}">
                  <a16:creationId xmlns:a16="http://schemas.microsoft.com/office/drawing/2014/main" id="{11B7482B-D1C0-60E3-65C9-BEDE63802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717" r="5717"/>
            <a:stretch>
              <a:fillRect/>
            </a:stretch>
          </p:blipFill>
          <p:spPr>
            <a:xfrm>
              <a:off x="0" y="0"/>
              <a:ext cx="3605823" cy="27142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2" name="Group 4">
            <a:extLst>
              <a:ext uri="{FF2B5EF4-FFF2-40B4-BE49-F238E27FC236}">
                <a16:creationId xmlns:a16="http://schemas.microsoft.com/office/drawing/2014/main" id="{89FF73E6-2B7C-72BC-D6C1-D27AEAC35151}"/>
              </a:ext>
            </a:extLst>
          </p:cNvPr>
          <p:cNvGrpSpPr/>
          <p:nvPr/>
        </p:nvGrpSpPr>
        <p:grpSpPr>
          <a:xfrm>
            <a:off x="2891695" y="4362183"/>
            <a:ext cx="1159698" cy="724871"/>
            <a:chOff x="0" y="0"/>
            <a:chExt cx="3730068" cy="4164055"/>
          </a:xfrm>
        </p:grpSpPr>
        <p:pic>
          <p:nvPicPr>
            <p:cNvPr id="13" name="Picture 5">
              <a:extLst>
                <a:ext uri="{FF2B5EF4-FFF2-40B4-BE49-F238E27FC236}">
                  <a16:creationId xmlns:a16="http://schemas.microsoft.com/office/drawing/2014/main" id="{8A184DE7-5DA9-73CE-6213-711864A8C9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8136" b="8136"/>
            <a:stretch>
              <a:fillRect/>
            </a:stretch>
          </p:blipFill>
          <p:spPr>
            <a:xfrm>
              <a:off x="0" y="0"/>
              <a:ext cx="3730068" cy="4164055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2552653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3133E9-5D03-FDC4-7FC4-63C2407090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1D75CEF0-6B71-D79A-A1E8-E79EF73ED6E9}"/>
              </a:ext>
            </a:extLst>
          </p:cNvPr>
          <p:cNvCxnSpPr/>
          <p:nvPr/>
        </p:nvCxnSpPr>
        <p:spPr>
          <a:xfrm>
            <a:off x="298938" y="6400797"/>
            <a:ext cx="1113106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7" name="Imagem 6" descr="Logotipo&#10;&#10;Descrição gerada automaticamente">
            <a:extLst>
              <a:ext uri="{FF2B5EF4-FFF2-40B4-BE49-F238E27FC236}">
                <a16:creationId xmlns:a16="http://schemas.microsoft.com/office/drawing/2014/main" id="{0B2F5B7A-4968-7A14-11D4-01A98D0267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7886" y="6040618"/>
            <a:ext cx="652406" cy="652406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69A0CB9E-5467-EB3E-6287-C0903CBE73B1}"/>
              </a:ext>
            </a:extLst>
          </p:cNvPr>
          <p:cNvSpPr/>
          <p:nvPr/>
        </p:nvSpPr>
        <p:spPr>
          <a:xfrm>
            <a:off x="10234189" y="6636899"/>
            <a:ext cx="22430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pt-BR" sz="1000" dirty="0">
                <a:latin typeface="Calibri Light" pitchFamily="34" charset="0"/>
                <a:cs typeface="Calibri Light" pitchFamily="34" charset="0"/>
              </a:rPr>
              <a:t>Desenvolvimento Social</a:t>
            </a: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661CEEE6-0D93-14B0-CDE5-E67B18429C99}"/>
              </a:ext>
            </a:extLst>
          </p:cNvPr>
          <p:cNvSpPr txBox="1"/>
          <p:nvPr/>
        </p:nvSpPr>
        <p:spPr>
          <a:xfrm>
            <a:off x="6500191" y="-159615"/>
            <a:ext cx="2075278" cy="7261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6720"/>
              </a:lnSpc>
            </a:pPr>
            <a:r>
              <a:rPr lang="en-US" sz="2400" b="1" dirty="0">
                <a:latin typeface="Open Sans 2 Bold"/>
                <a:ea typeface="Open Sans 2 Bold"/>
                <a:cs typeface="Open Sans 2 Bold"/>
                <a:sym typeface="Open Sans 2 Bold"/>
              </a:rPr>
              <a:t>Doações 2025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F0A762B6-D663-EF24-5AAE-4564DE6BFBAC}"/>
              </a:ext>
            </a:extLst>
          </p:cNvPr>
          <p:cNvSpPr txBox="1"/>
          <p:nvPr/>
        </p:nvSpPr>
        <p:spPr>
          <a:xfrm>
            <a:off x="7600122" y="420772"/>
            <a:ext cx="906360" cy="3927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3600"/>
              </a:lnSpc>
            </a:pPr>
            <a:r>
              <a:rPr lang="en-US" sz="1600" b="1" dirty="0">
                <a:latin typeface="Open Sans 2 Bold"/>
                <a:ea typeface="Open Sans 2 Bold"/>
                <a:cs typeface="Open Sans 2 Bold"/>
                <a:sym typeface="Open Sans 2 Bold"/>
              </a:rPr>
              <a:t>Abril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08EB1FF-C5F3-7DAC-7879-FB2DA9E060FE}"/>
              </a:ext>
            </a:extLst>
          </p:cNvPr>
          <p:cNvSpPr txBox="1"/>
          <p:nvPr/>
        </p:nvSpPr>
        <p:spPr>
          <a:xfrm>
            <a:off x="-18326" y="0"/>
            <a:ext cx="3944601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CAP do Bem</a:t>
            </a:r>
          </a:p>
          <a:p>
            <a:endParaRPr lang="pt-BR" sz="1000" dirty="0"/>
          </a:p>
          <a:p>
            <a:pPr>
              <a:buNone/>
            </a:pPr>
            <a:r>
              <a:rPr lang="pt-BR" sz="1100" b="1" i="0" dirty="0">
                <a:solidFill>
                  <a:srgbClr val="000000"/>
                </a:solidFill>
                <a:effectLst/>
                <a:latin typeface="YAFdJt8dAY0 0"/>
              </a:rPr>
              <a:t>Distribuição de Marmitas</a:t>
            </a:r>
            <a:endParaRPr lang="pt-BR" sz="11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•Pessoas em situação de rua – 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900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 marmitas|360 Barras de chocolate.</a:t>
            </a:r>
          </a:p>
          <a:p>
            <a:pPr>
              <a:buNone/>
            </a:pP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100" b="1" i="0" dirty="0">
                <a:solidFill>
                  <a:srgbClr val="000000"/>
                </a:solidFill>
                <a:effectLst/>
                <a:latin typeface="YAFdJt8dAY0 0"/>
              </a:rPr>
              <a:t>Alimentos – Jogos de Basquete</a:t>
            </a:r>
            <a:endParaRPr lang="pt-BR" sz="11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•Associação Esportiva Talentos do Capão – 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48,5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 kg;</a:t>
            </a:r>
          </a:p>
          <a:p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•Instituto Futuros Craques - 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590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 kg;</a:t>
            </a:r>
          </a:p>
          <a:p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•Associação Desportiva para deficientes – 327,5 kg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.</a:t>
            </a:r>
            <a:endParaRPr lang="pt-BR" sz="1000" b="0" i="0" dirty="0">
              <a:solidFill>
                <a:srgbClr val="000000"/>
              </a:solidFill>
              <a:effectLst/>
              <a:latin typeface="YAFdJt8dAY0 0"/>
            </a:endParaRPr>
          </a:p>
          <a:p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100" b="1" i="0" dirty="0">
                <a:solidFill>
                  <a:srgbClr val="000000"/>
                </a:solidFill>
                <a:effectLst/>
                <a:latin typeface="YAFdJt8dAY0 0"/>
              </a:rPr>
              <a:t>Alimentos – Ação do futebol infantil</a:t>
            </a: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•Instituto Futuros Craques – 118,73 kg.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100" b="1" i="0" dirty="0">
                <a:solidFill>
                  <a:srgbClr val="000000"/>
                </a:solidFill>
                <a:effectLst/>
                <a:latin typeface="YAFdJt8dAY0 0"/>
              </a:rPr>
              <a:t>Doação de associados</a:t>
            </a:r>
            <a:endParaRPr lang="pt-BR" sz="11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•Leitura para Todos – 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1.022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 livros|349 CDs e DVDs|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24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 eletrônicos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•CAP Integra – 489 livros;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•Ass. Dos Cavaleiros da Soberana Ordem Militar de Malta - 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821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 roupas |185 brinquedos |75 sapatos|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152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 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u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tensílios de casa;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</a:t>
            </a:r>
            <a:r>
              <a:rPr lang="pt-BR" sz="1000" b="0" i="0" dirty="0" err="1">
                <a:solidFill>
                  <a:srgbClr val="000000"/>
                </a:solidFill>
                <a:effectLst/>
                <a:latin typeface="YAFdJt8dAY0 0"/>
              </a:rPr>
              <a:t>Assumme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 - 427 roupas |74 brinquedos |105 sapatos|250 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u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tensílios para casa| 11 Utensílios médicos;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•Instituto Lapin - 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616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 roupas |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129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 brinquedos |125 sapatos|319 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u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tensílios de casa;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</a:t>
            </a:r>
            <a:r>
              <a:rPr lang="pt-BR" sz="1000" b="0" i="0" dirty="0" err="1">
                <a:solidFill>
                  <a:srgbClr val="000000"/>
                </a:solidFill>
                <a:effectLst/>
                <a:latin typeface="YAFdJt8dAY0 0"/>
              </a:rPr>
              <a:t>Mewe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 </a:t>
            </a:r>
            <a:r>
              <a:rPr lang="pt-BR" sz="1000" b="0" i="0" dirty="0" err="1">
                <a:solidFill>
                  <a:srgbClr val="000000"/>
                </a:solidFill>
                <a:effectLst/>
                <a:latin typeface="YAFdJt8dAY0 0"/>
              </a:rPr>
              <a:t>Morumbaga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 - 472 roupas |56 brinquedos |76 sapatos|243 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u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ten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sílios de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 casa;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•Tampinhas que Curam – 169,6 Kg de tampinhas plásticas.</a:t>
            </a:r>
          </a:p>
          <a:p>
            <a:r>
              <a:rPr lang="pt-BR" sz="1000" dirty="0">
                <a:solidFill>
                  <a:srgbClr val="000000"/>
                </a:solidFill>
                <a:latin typeface="YAFdJt8dAY0 0"/>
              </a:rPr>
              <a:t>•Ovo Manifest – 198 roupas |57 brinquedos |52 utensílios de casa;</a:t>
            </a:r>
          </a:p>
          <a:p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endParaRPr lang="pt-BR" sz="1000" dirty="0"/>
          </a:p>
          <a:p>
            <a:endParaRPr lang="pt-BR" dirty="0"/>
          </a:p>
          <a:p>
            <a:endParaRPr lang="pt-BR" sz="1100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8632904-8123-6BC3-5597-5D723B1EF07D}"/>
              </a:ext>
            </a:extLst>
          </p:cNvPr>
          <p:cNvSpPr txBox="1"/>
          <p:nvPr/>
        </p:nvSpPr>
        <p:spPr>
          <a:xfrm>
            <a:off x="4197028" y="725097"/>
            <a:ext cx="4398464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pt-BR" sz="1100" b="1" i="0" dirty="0">
                <a:solidFill>
                  <a:srgbClr val="000000"/>
                </a:solidFill>
                <a:effectLst/>
                <a:latin typeface="YAFdJt8dAY0 0"/>
              </a:rPr>
              <a:t>Doação Club Athletico Paulistano</a:t>
            </a: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Instituto em Defesa da Cidadania 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– 128 alimentos|150 Ovos de P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á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scoa;</a:t>
            </a:r>
          </a:p>
          <a:p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Instituto 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Lapin - Mesa de som 48 canais;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•Associação Cultural e Social Zoe Ovo Manifest – 1 Mesa de som |</a:t>
            </a:r>
            <a:b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</a:b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1 Estabilizador;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•Associação Esportiva Talentos do Capão – 8 cadeiras lona;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•Colaborador: Clovis Felipe Rodrigues– 1 Barraca.</a:t>
            </a:r>
          </a:p>
          <a:p>
            <a:pPr>
              <a:buNone/>
            </a:pP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b="1" i="0" dirty="0">
                <a:solidFill>
                  <a:srgbClr val="FF0000"/>
                </a:solidFill>
                <a:effectLst/>
                <a:latin typeface="YAFdJt8dAY0 0"/>
              </a:rPr>
              <a:t>Chave do Coração </a:t>
            </a:r>
          </a:p>
          <a:p>
            <a:pPr>
              <a:buNone/>
            </a:pPr>
            <a:endParaRPr lang="pt-BR" sz="1000" dirty="0">
              <a:solidFill>
                <a:srgbClr val="D00218"/>
              </a:solidFill>
              <a:effectLst/>
              <a:latin typeface="YAFdJt8dAY0 0"/>
            </a:endParaRPr>
          </a:p>
          <a:p>
            <a:r>
              <a:rPr lang="pt-BR" sz="1100" b="1" i="0" dirty="0">
                <a:solidFill>
                  <a:srgbClr val="000000"/>
                </a:solidFill>
                <a:effectLst/>
                <a:latin typeface="YAFdJt8dAY0 0"/>
              </a:rPr>
              <a:t>Doação de associados</a:t>
            </a:r>
          </a:p>
          <a:p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 Fraternidade dos Irmãos</a:t>
            </a:r>
            <a:r>
              <a:rPr lang="pt-BR" sz="1000" dirty="0">
                <a:solidFill>
                  <a:srgbClr val="000000"/>
                </a:solidFill>
                <a:effectLst/>
                <a:latin typeface="YAFdJt8dAY0 0"/>
              </a:rPr>
              <a:t>– 3 Bengalas.</a:t>
            </a:r>
            <a:endParaRPr lang="pt-BR" sz="1000" b="0" i="0" dirty="0">
              <a:solidFill>
                <a:srgbClr val="000000"/>
              </a:solidFill>
              <a:effectLst/>
              <a:latin typeface="YAFdJt8dAY0 0"/>
            </a:endParaRPr>
          </a:p>
          <a:p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100" b="1" i="0" dirty="0">
                <a:solidFill>
                  <a:srgbClr val="000000"/>
                </a:solidFill>
                <a:effectLst/>
                <a:latin typeface="YAFdJt8dAY0 0"/>
              </a:rPr>
              <a:t>Doação Club Athletico Paulistano</a:t>
            </a: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•Associação Aliança da Misericórdia – 40 Cestas básicas;</a:t>
            </a: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•Ministério Adoradores da 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Ú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ltima 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H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ora – 40 Cestas básicas;</a:t>
            </a:r>
          </a:p>
          <a:p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•Fraternidade dos Irmãos – 1920 Fraldas;</a:t>
            </a:r>
          </a:p>
          <a:p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•Instituto Renovação – 55 Cestas básicas;</a:t>
            </a:r>
            <a:endParaRPr lang="pt-BR" sz="1000" dirty="0">
              <a:solidFill>
                <a:srgbClr val="000000"/>
              </a:solidFill>
              <a:latin typeface="YAFdJt8dAY0 0"/>
            </a:endParaRPr>
          </a:p>
          <a:p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•Fraternidade Irmã Clara– 55 Cestas básicas;</a:t>
            </a:r>
          </a:p>
          <a:p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•Abrigo do Velhinhos Ozanam – 145 proteínas;</a:t>
            </a:r>
            <a:endParaRPr lang="pt-BR" sz="1000" dirty="0">
              <a:solidFill>
                <a:srgbClr val="000000"/>
              </a:solidFill>
              <a:latin typeface="YAFdJt8dAY0 0"/>
            </a:endParaRPr>
          </a:p>
          <a:p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•Abrigo para idosos Alexandre </a:t>
            </a:r>
            <a:r>
              <a:rPr lang="pt-BR" sz="1000" b="0" i="0" dirty="0" err="1">
                <a:solidFill>
                  <a:srgbClr val="000000"/>
                </a:solidFill>
                <a:effectLst/>
                <a:latin typeface="YAFdJt8dAY0 0"/>
              </a:rPr>
              <a:t>Dahruj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 – 145 proteínas;</a:t>
            </a:r>
          </a:p>
          <a:p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•Associação Casa Madre Teodora dos Idosos – 284 produtos de</a:t>
            </a:r>
            <a:b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</a:b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limpeza|72 Leites;</a:t>
            </a:r>
            <a:endParaRPr lang="pt-BR" sz="1000" dirty="0">
              <a:solidFill>
                <a:srgbClr val="000000"/>
              </a:solidFill>
              <a:latin typeface="YAFdJt8dAY0 0"/>
            </a:endParaRPr>
          </a:p>
          <a:p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•Colaborador: Roberto Sousa Santos- 1 Kit 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Maternidade;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•Colaborador: Rafael Lins Santos- 1 Kit 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Maternidade.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endParaRPr lang="pt-BR" sz="1000" dirty="0">
              <a:solidFill>
                <a:srgbClr val="000000"/>
              </a:solidFill>
              <a:latin typeface="YAFdJt8dAY0 0"/>
            </a:endParaRPr>
          </a:p>
          <a:p>
            <a:pPr>
              <a:buNone/>
            </a:pPr>
            <a:endParaRPr lang="pt-BR" sz="1000" b="0" i="0" dirty="0">
              <a:solidFill>
                <a:srgbClr val="000000"/>
              </a:solidFill>
              <a:effectLst/>
              <a:latin typeface="YAFdJt8dAY0 0"/>
            </a:endParaRPr>
          </a:p>
        </p:txBody>
      </p:sp>
    </p:spTree>
    <p:extLst>
      <p:ext uri="{BB962C8B-B14F-4D97-AF65-F5344CB8AC3E}">
        <p14:creationId xmlns:p14="http://schemas.microsoft.com/office/powerpoint/2010/main" val="345522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4BF777-4E41-821E-FD16-762B5FFCA5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893FF0CA-186C-4934-3331-247B129890F1}"/>
              </a:ext>
            </a:extLst>
          </p:cNvPr>
          <p:cNvCxnSpPr/>
          <p:nvPr/>
        </p:nvCxnSpPr>
        <p:spPr>
          <a:xfrm>
            <a:off x="298938" y="6400797"/>
            <a:ext cx="1113106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7" name="Imagem 6" descr="Logotipo&#10;&#10;Descrição gerada automaticamente">
            <a:extLst>
              <a:ext uri="{FF2B5EF4-FFF2-40B4-BE49-F238E27FC236}">
                <a16:creationId xmlns:a16="http://schemas.microsoft.com/office/drawing/2014/main" id="{C62B1F91-6CDB-ADE2-6637-5EACF57E23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7886" y="6040618"/>
            <a:ext cx="652406" cy="652406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F70EDF5D-1092-B953-AFEF-3F912319C43D}"/>
              </a:ext>
            </a:extLst>
          </p:cNvPr>
          <p:cNvSpPr/>
          <p:nvPr/>
        </p:nvSpPr>
        <p:spPr>
          <a:xfrm>
            <a:off x="10234189" y="6636899"/>
            <a:ext cx="22430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pt-BR" sz="1000" dirty="0">
                <a:latin typeface="Calibri Light" pitchFamily="34" charset="0"/>
                <a:cs typeface="Calibri Light" pitchFamily="34" charset="0"/>
              </a:rPr>
              <a:t>Desenvolvimento Social</a:t>
            </a: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B97FCCE0-C7CD-FE27-9D47-31A8B49F609E}"/>
              </a:ext>
            </a:extLst>
          </p:cNvPr>
          <p:cNvSpPr txBox="1"/>
          <p:nvPr/>
        </p:nvSpPr>
        <p:spPr>
          <a:xfrm>
            <a:off x="6500191" y="-159615"/>
            <a:ext cx="2075278" cy="7261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6720"/>
              </a:lnSpc>
            </a:pPr>
            <a:r>
              <a:rPr lang="en-US" sz="2400" b="1" dirty="0">
                <a:latin typeface="Open Sans 2 Bold"/>
                <a:ea typeface="Open Sans 2 Bold"/>
                <a:cs typeface="Open Sans 2 Bold"/>
                <a:sym typeface="Open Sans 2 Bold"/>
              </a:rPr>
              <a:t>Doações 2025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7E6C08B7-1578-EE8D-ABD7-F70281155352}"/>
              </a:ext>
            </a:extLst>
          </p:cNvPr>
          <p:cNvSpPr txBox="1"/>
          <p:nvPr/>
        </p:nvSpPr>
        <p:spPr>
          <a:xfrm>
            <a:off x="7600122" y="420772"/>
            <a:ext cx="906360" cy="3927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3600"/>
              </a:lnSpc>
            </a:pPr>
            <a:r>
              <a:rPr lang="en-US" sz="1600" b="1" dirty="0">
                <a:latin typeface="Open Sans 2 Bold"/>
                <a:ea typeface="Open Sans 2 Bold"/>
                <a:cs typeface="Open Sans 2 Bold"/>
                <a:sym typeface="Open Sans 2 Bold"/>
              </a:rPr>
              <a:t>Abril</a:t>
            </a:r>
          </a:p>
        </p:txBody>
      </p:sp>
      <p:pic>
        <p:nvPicPr>
          <p:cNvPr id="15" name="Imagem 14" descr="Grupo de pessoas sentadas em volta de uma criança&#10;&#10;O conteúdo gerado por IA pode estar incorreto.">
            <a:extLst>
              <a:ext uri="{FF2B5EF4-FFF2-40B4-BE49-F238E27FC236}">
                <a16:creationId xmlns:a16="http://schemas.microsoft.com/office/drawing/2014/main" id="{778B339A-BD6F-56B1-8B27-365BA31A7C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8185" y="2631236"/>
            <a:ext cx="3087284" cy="2315463"/>
          </a:xfrm>
          <a:prstGeom prst="rect">
            <a:avLst/>
          </a:prstGeom>
        </p:spPr>
      </p:pic>
      <p:pic>
        <p:nvPicPr>
          <p:cNvPr id="17" name="Imagem 16" descr="Grupo de pessoas sentadas ao redor de uma multidão&#10;&#10;O conteúdo gerado por IA pode estar incorreto.">
            <a:extLst>
              <a:ext uri="{FF2B5EF4-FFF2-40B4-BE49-F238E27FC236}">
                <a16:creationId xmlns:a16="http://schemas.microsoft.com/office/drawing/2014/main" id="{47D50166-865C-0FF0-FAC8-D2A79F6649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3688" y="1248689"/>
            <a:ext cx="1984592" cy="2646122"/>
          </a:xfrm>
          <a:prstGeom prst="rect">
            <a:avLst/>
          </a:prstGeom>
        </p:spPr>
      </p:pic>
      <p:pic>
        <p:nvPicPr>
          <p:cNvPr id="19" name="Imagem 18" descr="Grupo de pessoas fantasiadas&#10;&#10;O conteúdo gerado por IA pode estar incorreto.">
            <a:extLst>
              <a:ext uri="{FF2B5EF4-FFF2-40B4-BE49-F238E27FC236}">
                <a16:creationId xmlns:a16="http://schemas.microsoft.com/office/drawing/2014/main" id="{4346D639-0DD6-61B6-5A5D-910515CF29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14" y="73899"/>
            <a:ext cx="3179170" cy="2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3657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95644D-FFEB-263A-8AEF-AF383D4B8C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14A6065C-A43B-6AF1-2055-72AEFF2037AA}"/>
              </a:ext>
            </a:extLst>
          </p:cNvPr>
          <p:cNvCxnSpPr/>
          <p:nvPr/>
        </p:nvCxnSpPr>
        <p:spPr>
          <a:xfrm>
            <a:off x="298938" y="6400797"/>
            <a:ext cx="1113106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7" name="Imagem 6" descr="Logotipo&#10;&#10;Descrição gerada automaticamente">
            <a:extLst>
              <a:ext uri="{FF2B5EF4-FFF2-40B4-BE49-F238E27FC236}">
                <a16:creationId xmlns:a16="http://schemas.microsoft.com/office/drawing/2014/main" id="{27A6A946-3404-3134-76D6-7B65002579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7886" y="6040618"/>
            <a:ext cx="652406" cy="652406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B711D31C-B1A6-4777-9A1D-5E0EA4EC1543}"/>
              </a:ext>
            </a:extLst>
          </p:cNvPr>
          <p:cNvSpPr/>
          <p:nvPr/>
        </p:nvSpPr>
        <p:spPr>
          <a:xfrm>
            <a:off x="10234189" y="6636899"/>
            <a:ext cx="22430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pt-BR" sz="1000" dirty="0">
                <a:latin typeface="Calibri Light" pitchFamily="34" charset="0"/>
                <a:cs typeface="Calibri Light" pitchFamily="34" charset="0"/>
              </a:rPr>
              <a:t>Desenvolvimento Social</a:t>
            </a: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0E40A56B-A930-D46C-2DDB-B7827276723C}"/>
              </a:ext>
            </a:extLst>
          </p:cNvPr>
          <p:cNvSpPr txBox="1"/>
          <p:nvPr/>
        </p:nvSpPr>
        <p:spPr>
          <a:xfrm>
            <a:off x="6500191" y="-159615"/>
            <a:ext cx="2075278" cy="7261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6720"/>
              </a:lnSpc>
            </a:pPr>
            <a:r>
              <a:rPr lang="en-US" sz="2400" b="1" dirty="0">
                <a:latin typeface="Open Sans 2 Bold"/>
                <a:ea typeface="Open Sans 2 Bold"/>
                <a:cs typeface="Open Sans 2 Bold"/>
                <a:sym typeface="Open Sans 2 Bold"/>
              </a:rPr>
              <a:t>Doações 2025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DF478F41-1D43-38B3-A2CB-6E122DE6F8B4}"/>
              </a:ext>
            </a:extLst>
          </p:cNvPr>
          <p:cNvSpPr txBox="1"/>
          <p:nvPr/>
        </p:nvSpPr>
        <p:spPr>
          <a:xfrm>
            <a:off x="7600122" y="420772"/>
            <a:ext cx="906360" cy="3927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3600"/>
              </a:lnSpc>
            </a:pPr>
            <a:r>
              <a:rPr lang="en-US" sz="1600" b="1" dirty="0">
                <a:latin typeface="Open Sans 2 Bold"/>
                <a:ea typeface="Open Sans 2 Bold"/>
                <a:cs typeface="Open Sans 2 Bold"/>
                <a:sym typeface="Open Sans 2 Bold"/>
              </a:rPr>
              <a:t>Maio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C91004D-D7B6-9ED5-5EEE-625DB3693318}"/>
              </a:ext>
            </a:extLst>
          </p:cNvPr>
          <p:cNvSpPr txBox="1"/>
          <p:nvPr/>
        </p:nvSpPr>
        <p:spPr>
          <a:xfrm>
            <a:off x="93443" y="111770"/>
            <a:ext cx="4792256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CAP do Bem</a:t>
            </a:r>
          </a:p>
          <a:p>
            <a:endParaRPr lang="pt-BR" sz="1000" dirty="0"/>
          </a:p>
          <a:p>
            <a:pPr>
              <a:buNone/>
            </a:pPr>
            <a:r>
              <a:rPr lang="pt-BR" sz="1100" b="1" i="0" dirty="0">
                <a:solidFill>
                  <a:srgbClr val="000000"/>
                </a:solidFill>
                <a:effectLst/>
                <a:latin typeface="YAFdJt8dAY0 0"/>
              </a:rPr>
              <a:t>Distribuição de Marmitas</a:t>
            </a:r>
            <a:endParaRPr lang="pt-BR" sz="11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•Pessoas em situação de rua – 720 marmitas| 235 roupas.</a:t>
            </a:r>
          </a:p>
          <a:p>
            <a:pPr>
              <a:buNone/>
            </a:pP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100" b="1" i="0" dirty="0">
                <a:solidFill>
                  <a:srgbClr val="000000"/>
                </a:solidFill>
                <a:effectLst/>
                <a:latin typeface="YAFdJt8dAY0 0"/>
              </a:rPr>
              <a:t>Alimentos – Jogos de Basquete</a:t>
            </a:r>
            <a:endParaRPr lang="pt-BR" sz="1100" dirty="0">
              <a:solidFill>
                <a:srgbClr val="000000"/>
              </a:solidFill>
              <a:effectLst/>
              <a:latin typeface="YAFdJt8dAY0 0"/>
            </a:endParaRPr>
          </a:p>
          <a:p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•Associação Cultural e Social Zoe Ovo Manifest - 62 kg.</a:t>
            </a:r>
          </a:p>
          <a:p>
            <a:pPr>
              <a:buNone/>
            </a:pP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100" b="1" i="0" dirty="0">
                <a:solidFill>
                  <a:srgbClr val="000000"/>
                </a:solidFill>
                <a:effectLst/>
                <a:latin typeface="YAFdJt8dAY0 0"/>
              </a:rPr>
              <a:t>Doação de associados</a:t>
            </a:r>
            <a:endParaRPr lang="pt-BR" sz="11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•Leitura para Todos – 1.085 livros|115 CDs e DVDs|51 eletrônicos;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•CAP Integra – 378 livros;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•Associação </a:t>
            </a:r>
            <a:r>
              <a:rPr lang="pt-BR" sz="1000" b="0" i="0" dirty="0" err="1">
                <a:solidFill>
                  <a:srgbClr val="000000"/>
                </a:solidFill>
                <a:effectLst/>
                <a:latin typeface="YAFdJt8dAY0 0"/>
              </a:rPr>
              <a:t>Camino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 </a:t>
            </a:r>
            <a:r>
              <a:rPr lang="pt-BR" sz="1000" b="0" i="0" dirty="0" err="1">
                <a:solidFill>
                  <a:srgbClr val="000000"/>
                </a:solidFill>
                <a:effectLst/>
                <a:latin typeface="YAFdJt8dAY0 0"/>
              </a:rPr>
              <a:t>School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 – 140 livros;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•ABEGUI - 334 roupas |192 brinquedos |68 sapatos|71 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u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tensílios de casa;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•instituto Sonhadores da Fé - 614 roupas |66 brinquedos |74 sapatos|141 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u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tensílios para casa;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•Igreja Batista Restauração em Cristo - 360 roupas |30 brinquedos |54 sapatos|122 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u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tensílios de casa;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•Ong Madrinhas da Vida- 434 roupas |106 brinquedos |50 sapatos|170 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u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ten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sílios de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 casa;</a:t>
            </a:r>
          </a:p>
          <a:p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•NASCER- 411 roupas |30 brinquedos |108 sapatos|254 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u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ten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sílios de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 casa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•Casa Nossa Senhora do Brasil - 545 roupas |226 brinquedos |92 sapatos|119 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u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ten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sílios de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 casa;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•Tampinhas que Curam – 60,95 Kg de tampinhas plásticas;</a:t>
            </a:r>
          </a:p>
          <a:p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•Colaborador: Ronaldo Pereira Leal – 48 Fraldas.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endParaRPr lang="pt-BR" sz="1000" dirty="0"/>
          </a:p>
          <a:p>
            <a:endParaRPr lang="pt-BR" dirty="0"/>
          </a:p>
          <a:p>
            <a:endParaRPr lang="pt-BR" sz="1100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BB2A058-C7EF-42C0-B3F5-DD58276F3115}"/>
              </a:ext>
            </a:extLst>
          </p:cNvPr>
          <p:cNvSpPr txBox="1"/>
          <p:nvPr/>
        </p:nvSpPr>
        <p:spPr>
          <a:xfrm>
            <a:off x="4885699" y="827269"/>
            <a:ext cx="353746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pt-BR" sz="1100" b="1" i="0" dirty="0">
                <a:solidFill>
                  <a:srgbClr val="000000"/>
                </a:solidFill>
                <a:effectLst/>
                <a:latin typeface="YAFdJt8dAY0 0"/>
              </a:rPr>
              <a:t>Doação Club Athletico Paulistano</a:t>
            </a:r>
            <a:endParaRPr lang="pt-BR" sz="11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•Colaborador: Eduardo Antônio Gonçalves – 1 Cadeira de rodas;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•Ong Madrinhas da Vida- 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5 Mesas redondas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|4 Cadeiras.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b="1" i="0" dirty="0">
                <a:solidFill>
                  <a:srgbClr val="FF0000"/>
                </a:solidFill>
                <a:effectLst/>
                <a:latin typeface="YAFdJt8dAY0 0"/>
              </a:rPr>
              <a:t>Chave do Coração </a:t>
            </a:r>
          </a:p>
          <a:p>
            <a:pPr>
              <a:buNone/>
            </a:pPr>
            <a:endParaRPr lang="pt-BR" dirty="0">
              <a:solidFill>
                <a:srgbClr val="D00218"/>
              </a:solidFill>
              <a:effectLst/>
              <a:latin typeface="YAFdJt8dAY0 0"/>
            </a:endParaRPr>
          </a:p>
          <a:p>
            <a:r>
              <a:rPr lang="pt-BR" sz="1100" b="1" i="0" dirty="0">
                <a:solidFill>
                  <a:srgbClr val="000000"/>
                </a:solidFill>
                <a:effectLst/>
                <a:latin typeface="YAFdJt8dAY0 0"/>
              </a:rPr>
              <a:t>Doação de associados</a:t>
            </a:r>
          </a:p>
          <a:p>
            <a:pPr marL="0" marR="0" lvl="0" indent="0" algn="l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YAFdJt8dAY0 0"/>
                <a:ea typeface="+mn-ea"/>
                <a:cs typeface="+mn-cs"/>
              </a:rPr>
              <a:t>• Instituto de Pesquisa da Cozinha Brasileira – 27,5 Kg de alimentos|37 Revistas;</a:t>
            </a:r>
          </a:p>
          <a:p>
            <a:pPr marL="0" marR="0" lvl="0" indent="0" algn="l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YAFdJt8dAY0 0"/>
                <a:ea typeface="+mn-ea"/>
                <a:cs typeface="+mn-cs"/>
              </a:rPr>
              <a:t>•Hospital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YAFdJt8dAY0 0"/>
                <a:ea typeface="+mn-ea"/>
                <a:cs typeface="+mn-cs"/>
              </a:rPr>
              <a:t>Dr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YAFdJt8dAY0 0"/>
                <a:ea typeface="+mn-ea"/>
                <a:cs typeface="+mn-cs"/>
              </a:rPr>
              <a:t> Moyses Deutsch – 160 Produtos de higiene|240 Roupas de bebê.</a:t>
            </a:r>
          </a:p>
          <a:p>
            <a:pPr>
              <a:buNone/>
            </a:pPr>
            <a:endParaRPr lang="pt-BR" sz="1100" b="1" i="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100" b="1" i="0" dirty="0">
                <a:solidFill>
                  <a:srgbClr val="000000"/>
                </a:solidFill>
                <a:effectLst/>
                <a:latin typeface="YAFdJt8dAY0 0"/>
              </a:rPr>
              <a:t>Doação Club Athletico Paulistano</a:t>
            </a:r>
            <a:endParaRPr lang="pt-BR" sz="11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 Colaboradora: Nathalia Naim </a:t>
            </a:r>
            <a:r>
              <a:rPr lang="pt-BR" sz="1000" b="0" i="0" dirty="0" err="1">
                <a:solidFill>
                  <a:srgbClr val="000000"/>
                </a:solidFill>
                <a:effectLst/>
                <a:latin typeface="YAFdJt8dAY0 0"/>
              </a:rPr>
              <a:t>Kahil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 - 1 Kit 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Maternidade;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 Colaborador: Victor Hugo Santos Chaves - 1 Kit 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Maternidade;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 marL="0" marR="0" lvl="0" indent="0" algn="l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•Hospital </a:t>
            </a:r>
            <a:r>
              <a:rPr lang="pt-BR" sz="1000" b="0" i="0" dirty="0" err="1">
                <a:solidFill>
                  <a:srgbClr val="000000"/>
                </a:solidFill>
                <a:effectLst/>
                <a:latin typeface="YAFdJt8dAY0 0"/>
              </a:rPr>
              <a:t>Dr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 Moyses Deutsch – 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YAFdJt8dAY0 0"/>
                <a:ea typeface="+mn-ea"/>
                <a:cs typeface="+mn-cs"/>
              </a:rPr>
              <a:t>8000 fraldas|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365 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YAFdJt8dAY0 0"/>
                <a:ea typeface="+mn-ea"/>
                <a:cs typeface="+mn-cs"/>
              </a:rPr>
              <a:t>Roupas de bebê.</a:t>
            </a:r>
          </a:p>
          <a:p>
            <a:endParaRPr lang="pt-BR" dirty="0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48B17294-2B57-3561-32A3-3F07CFB07769}"/>
              </a:ext>
            </a:extLst>
          </p:cNvPr>
          <p:cNvSpPr/>
          <p:nvPr/>
        </p:nvSpPr>
        <p:spPr>
          <a:xfrm>
            <a:off x="4311702" y="4026679"/>
            <a:ext cx="4376979" cy="1116821"/>
          </a:xfrm>
          <a:custGeom>
            <a:avLst/>
            <a:gdLst/>
            <a:ahLst/>
            <a:cxnLst/>
            <a:rect l="l" t="t" r="r" b="b"/>
            <a:pathLst>
              <a:path w="8007350" h="2652040">
                <a:moveTo>
                  <a:pt x="8007350" y="0"/>
                </a:moveTo>
                <a:lnTo>
                  <a:pt x="8007350" y="2652040"/>
                </a:lnTo>
                <a:lnTo>
                  <a:pt x="0" y="2652040"/>
                </a:lnTo>
                <a:lnTo>
                  <a:pt x="1220216" y="0"/>
                </a:lnTo>
                <a:lnTo>
                  <a:pt x="8007350" y="0"/>
                </a:lnTo>
                <a:close/>
              </a:path>
            </a:pathLst>
          </a:custGeom>
          <a:blipFill>
            <a:blip r:embed="rId3"/>
            <a:stretch>
              <a:fillRect t="-20744" b="-107310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Triângulo Retângulo 11">
            <a:extLst>
              <a:ext uri="{FF2B5EF4-FFF2-40B4-BE49-F238E27FC236}">
                <a16:creationId xmlns:a16="http://schemas.microsoft.com/office/drawing/2014/main" id="{0E67C16F-CC5B-0B28-E48B-6AF7CE9CF6B3}"/>
              </a:ext>
            </a:extLst>
          </p:cNvPr>
          <p:cNvSpPr/>
          <p:nvPr/>
        </p:nvSpPr>
        <p:spPr>
          <a:xfrm rot="16200000">
            <a:off x="4035195" y="4164725"/>
            <a:ext cx="1255284" cy="702263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8355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8274DE-EE82-ADD2-6208-A2508C14B9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B6373CA9-5C72-B7E8-8F3A-2A0330C0B269}"/>
              </a:ext>
            </a:extLst>
          </p:cNvPr>
          <p:cNvCxnSpPr/>
          <p:nvPr/>
        </p:nvCxnSpPr>
        <p:spPr>
          <a:xfrm>
            <a:off x="298938" y="6400797"/>
            <a:ext cx="1113106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7" name="Imagem 6" descr="Logotipo&#10;&#10;Descrição gerada automaticamente">
            <a:extLst>
              <a:ext uri="{FF2B5EF4-FFF2-40B4-BE49-F238E27FC236}">
                <a16:creationId xmlns:a16="http://schemas.microsoft.com/office/drawing/2014/main" id="{B6B3C5A7-F3DC-E0BA-AAC0-80DFE74DCB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7886" y="6040618"/>
            <a:ext cx="652406" cy="652406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9AFA431A-6A81-3DC4-9E56-43FA8F422238}"/>
              </a:ext>
            </a:extLst>
          </p:cNvPr>
          <p:cNvSpPr/>
          <p:nvPr/>
        </p:nvSpPr>
        <p:spPr>
          <a:xfrm>
            <a:off x="10234189" y="6636899"/>
            <a:ext cx="22430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pt-BR" sz="1000" dirty="0">
                <a:latin typeface="Calibri Light" pitchFamily="34" charset="0"/>
                <a:cs typeface="Calibri Light" pitchFamily="34" charset="0"/>
              </a:rPr>
              <a:t>Desenvolvimento Social</a:t>
            </a: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7057F17D-A184-E8AE-4C3F-FFCCADEAEE06}"/>
              </a:ext>
            </a:extLst>
          </p:cNvPr>
          <p:cNvSpPr txBox="1"/>
          <p:nvPr/>
        </p:nvSpPr>
        <p:spPr>
          <a:xfrm>
            <a:off x="6500191" y="-159615"/>
            <a:ext cx="2075278" cy="7261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6720"/>
              </a:lnSpc>
            </a:pPr>
            <a:r>
              <a:rPr lang="en-US" sz="2400" b="1" dirty="0">
                <a:latin typeface="Open Sans 2 Bold"/>
                <a:ea typeface="Open Sans 2 Bold"/>
                <a:cs typeface="Open Sans 2 Bold"/>
                <a:sym typeface="Open Sans 2 Bold"/>
              </a:rPr>
              <a:t>Doações 2025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252BE519-0BCC-1E1A-E543-0E9C611EDF76}"/>
              </a:ext>
            </a:extLst>
          </p:cNvPr>
          <p:cNvSpPr txBox="1"/>
          <p:nvPr/>
        </p:nvSpPr>
        <p:spPr>
          <a:xfrm>
            <a:off x="7600122" y="420772"/>
            <a:ext cx="906360" cy="3927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3600"/>
              </a:lnSpc>
            </a:pPr>
            <a:r>
              <a:rPr lang="en-US" sz="1600" b="1" dirty="0">
                <a:latin typeface="Open Sans 2 Bold"/>
                <a:ea typeface="Open Sans 2 Bold"/>
                <a:cs typeface="Open Sans 2 Bold"/>
                <a:sym typeface="Open Sans 2 Bold"/>
              </a:rPr>
              <a:t>Junho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4D8046B-7D40-5F67-5380-8BD6C087D49E}"/>
              </a:ext>
            </a:extLst>
          </p:cNvPr>
          <p:cNvSpPr txBox="1"/>
          <p:nvPr/>
        </p:nvSpPr>
        <p:spPr>
          <a:xfrm>
            <a:off x="153514" y="83111"/>
            <a:ext cx="4792256" cy="3524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CAP do Bem</a:t>
            </a:r>
          </a:p>
          <a:p>
            <a:endParaRPr lang="pt-BR" sz="1000" dirty="0"/>
          </a:p>
          <a:p>
            <a:pPr>
              <a:buNone/>
            </a:pPr>
            <a:r>
              <a:rPr lang="pt-BR" sz="1100" b="1" i="0" dirty="0">
                <a:solidFill>
                  <a:srgbClr val="000000"/>
                </a:solidFill>
                <a:effectLst/>
                <a:latin typeface="YAFdJt8dAY0 0"/>
              </a:rPr>
              <a:t>Distribuição de Marmitas</a:t>
            </a:r>
            <a:endParaRPr lang="pt-BR" sz="11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•Pessoas em situação de rua – 720 marmitas|225 roupas|500 cobertores|144 kg de ração.</a:t>
            </a:r>
          </a:p>
          <a:p>
            <a:pPr>
              <a:buNone/>
            </a:pP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100" b="1" i="0" dirty="0">
                <a:solidFill>
                  <a:srgbClr val="000000"/>
                </a:solidFill>
                <a:effectLst/>
                <a:latin typeface="YAFdJt8dAY0 0"/>
              </a:rPr>
              <a:t>Doação de associados</a:t>
            </a:r>
            <a:endParaRPr lang="pt-BR" sz="11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•Leitura para Todos – 880 livros|21 CDs e DVDs|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20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 eletrônicos;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•CAP Integra – 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169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 livros | 80 Jogos game 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 Ministério Adoradores da Última 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H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ora - 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931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 roupas |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65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 brinquedos |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74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 sapatos|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515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 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u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tensílios de casa;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•instituto Sonhadores da Fé - 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340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 roupas |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158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 brinquedos |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116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 sapatos|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223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 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u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tensílios para casa;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•Ong Alicerce do Bem - 160 roupas |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42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 brinquedos|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60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 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u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tensílios de casa;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•Associação Comunitária Pequeno Principe - 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515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 roupas |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113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 brinquedos |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99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 sapatos|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286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 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u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ten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sílios de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 casa;</a:t>
            </a:r>
          </a:p>
          <a:p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•Tampinhas que Curam – 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92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 Kg de tampinhas plásticas |49,2 kg de lacres;</a:t>
            </a:r>
          </a:p>
          <a:p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•Colaborador: Ronaldo Pereira Leal – 48 Fraldas.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endParaRPr lang="pt-BR" sz="1000" dirty="0"/>
          </a:p>
          <a:p>
            <a:endParaRPr lang="pt-BR" dirty="0"/>
          </a:p>
          <a:p>
            <a:endParaRPr lang="pt-BR" sz="1100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C639BE9-6186-C84A-E86D-B1D23438F9FF}"/>
              </a:ext>
            </a:extLst>
          </p:cNvPr>
          <p:cNvSpPr txBox="1"/>
          <p:nvPr/>
        </p:nvSpPr>
        <p:spPr>
          <a:xfrm>
            <a:off x="153514" y="3012167"/>
            <a:ext cx="3537460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pt-BR" sz="1100" b="1" i="0" dirty="0">
                <a:solidFill>
                  <a:srgbClr val="000000"/>
                </a:solidFill>
                <a:effectLst/>
                <a:latin typeface="YAFdJt8dAY0 0"/>
              </a:rPr>
              <a:t>Doação Club Athletico Paulistano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•Família de Ubiratan Gomes – 2 cestas básicas;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</a:t>
            </a:r>
            <a:r>
              <a:rPr lang="pt-BR" sz="1000" b="0" i="0" dirty="0" err="1">
                <a:solidFill>
                  <a:srgbClr val="000000"/>
                </a:solidFill>
                <a:effectLst/>
                <a:latin typeface="YAFdJt8dAY0 0"/>
              </a:rPr>
              <a:t>Unidown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 Instituto Social – 20 cestas básicas;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•Atletas do Judô do CAP – 20 cestas básicas;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•Atletas de Esgrima do CAP - 6 cestas básicas.</a:t>
            </a:r>
            <a:endParaRPr lang="pt-BR" sz="1000" b="0" i="0" dirty="0">
              <a:solidFill>
                <a:srgbClr val="000000"/>
              </a:solidFill>
              <a:latin typeface="YAFdJt8dAY0 0"/>
            </a:endParaRPr>
          </a:p>
          <a:p>
            <a:pPr>
              <a:buNone/>
            </a:pP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b="1" i="0" dirty="0">
                <a:solidFill>
                  <a:srgbClr val="FF0000"/>
                </a:solidFill>
                <a:effectLst/>
                <a:latin typeface="YAFdJt8dAY0 0"/>
              </a:rPr>
              <a:t>Chave do Coração </a:t>
            </a:r>
          </a:p>
          <a:p>
            <a:pPr>
              <a:buNone/>
            </a:pPr>
            <a:endParaRPr lang="pt-BR" dirty="0">
              <a:solidFill>
                <a:srgbClr val="D00218"/>
              </a:solidFill>
              <a:effectLst/>
              <a:latin typeface="YAFdJt8dAY0 0"/>
            </a:endParaRPr>
          </a:p>
          <a:p>
            <a:r>
              <a:rPr lang="pt-BR" sz="1100" b="1" i="0" dirty="0">
                <a:solidFill>
                  <a:srgbClr val="000000"/>
                </a:solidFill>
                <a:effectLst/>
                <a:latin typeface="YAFdJt8dAY0 0"/>
              </a:rPr>
              <a:t>Doação de associados</a:t>
            </a: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 Ministério Adoradores da Última 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H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ora – 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99 Roupas de frio 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YAFdJt8dAY0 0"/>
                <a:ea typeface="+mn-ea"/>
                <a:cs typeface="+mn-cs"/>
              </a:rPr>
              <a:t>| 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26 itens de maternidade;</a:t>
            </a:r>
            <a:endParaRPr lang="pt-BR" sz="1000" dirty="0">
              <a:solidFill>
                <a:srgbClr val="000000"/>
              </a:solidFill>
              <a:effectLst/>
              <a:latin typeface="YAFdJt8dAY0 0"/>
            </a:endParaRPr>
          </a:p>
          <a:p>
            <a:pPr>
              <a:buNone/>
            </a:pP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• Instituto Renovação – </a:t>
            </a:r>
            <a:r>
              <a:rPr lang="pt-BR" sz="1000" dirty="0">
                <a:solidFill>
                  <a:srgbClr val="000000"/>
                </a:solidFill>
                <a:latin typeface="YAFdJt8dAY0 0"/>
              </a:rPr>
              <a:t>99 Roupas de frio</a:t>
            </a:r>
            <a:r>
              <a:rPr lang="pt-BR" sz="1000" b="0" i="0" dirty="0">
                <a:solidFill>
                  <a:srgbClr val="000000"/>
                </a:solidFill>
                <a:effectLst/>
                <a:latin typeface="YAFdJt8dAY0 0"/>
              </a:rPr>
              <a:t>.</a:t>
            </a:r>
            <a:endParaRPr lang="pt-BR" sz="1000" dirty="0">
              <a:solidFill>
                <a:srgbClr val="000000"/>
              </a:solidFill>
              <a:latin typeface="YAFdJt8dAY0 0"/>
            </a:endParaRPr>
          </a:p>
          <a:p>
            <a:endParaRPr lang="pt-BR" dirty="0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3FF30FC8-EBE2-7C15-E886-B61CCC2D21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8876" y="855469"/>
            <a:ext cx="2764426" cy="1979328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BE66D717-576F-AA0D-2FE9-326D729161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8876" y="2839660"/>
            <a:ext cx="2764426" cy="230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61021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30D39BB501441648A54EABAD442FEE13" ma:contentTypeVersion="16" ma:contentTypeDescription="Crie um novo documento." ma:contentTypeScope="" ma:versionID="b0a195ca52eec335d4c398046c9b65f9">
  <xsd:schema xmlns:xsd="http://www.w3.org/2001/XMLSchema" xmlns:xs="http://www.w3.org/2001/XMLSchema" xmlns:p="http://schemas.microsoft.com/office/2006/metadata/properties" xmlns:ns2="3bf9b469-38a2-4807-9218-4ee4efb5dcdf" xmlns:ns3="1b80c891-a473-4f76-a029-d3f21def9d05" targetNamespace="http://schemas.microsoft.com/office/2006/metadata/properties" ma:root="true" ma:fieldsID="dc69ddf0c728f025fc64ccf39736eba6" ns2:_="" ns3:_="">
    <xsd:import namespace="3bf9b469-38a2-4807-9218-4ee4efb5dcdf"/>
    <xsd:import namespace="1b80c891-a473-4f76-a029-d3f21def9d0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f9b469-38a2-4807-9218-4ee4efb5dcd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85c268b-b810-4263-ba7d-35bed208ac33}" ma:internalName="TaxCatchAll" ma:showField="CatchAllData" ma:web="3bf9b469-38a2-4807-9218-4ee4efb5dc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80c891-a473-4f76-a029-d3f21def9d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Marcações de imagem" ma:readOnly="false" ma:fieldId="{5cf76f15-5ced-4ddc-b409-7134ff3c332f}" ma:taxonomyMulti="true" ma:sspId="32ed5f01-cfb1-442d-ab53-9b9db101e1a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b80c891-a473-4f76-a029-d3f21def9d05">
      <Terms xmlns="http://schemas.microsoft.com/office/infopath/2007/PartnerControls"/>
    </lcf76f155ced4ddcb4097134ff3c332f>
    <TaxCatchAll xmlns="3bf9b469-38a2-4807-9218-4ee4efb5dcdf" xsi:nil="true"/>
  </documentManagement>
</p:properties>
</file>

<file path=customXml/itemProps1.xml><?xml version="1.0" encoding="utf-8"?>
<ds:datastoreItem xmlns:ds="http://schemas.openxmlformats.org/officeDocument/2006/customXml" ds:itemID="{AB85F53B-910F-4833-831A-1357667121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bf9b469-38a2-4807-9218-4ee4efb5dcdf"/>
    <ds:schemaRef ds:uri="1b80c891-a473-4f76-a029-d3f21def9d0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D4AE217-B4FE-4C36-A3A3-550E093CCE6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4BCE241-743F-4E03-B41B-090FD7DF95C1}">
  <ds:schemaRefs>
    <ds:schemaRef ds:uri="http://purl.org/dc/elements/1.1/"/>
    <ds:schemaRef ds:uri="http://schemas.microsoft.com/office/infopath/2007/PartnerControls"/>
    <ds:schemaRef ds:uri="3bf9b469-38a2-4807-9218-4ee4efb5dcdf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purl.org/dc/terms/"/>
    <ds:schemaRef ds:uri="http://schemas.openxmlformats.org/package/2006/metadata/core-properties"/>
    <ds:schemaRef ds:uri="1b80c891-a473-4f76-a029-d3f21def9d05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5247</TotalTime>
  <Words>5084</Words>
  <Application>Microsoft Office PowerPoint</Application>
  <PresentationFormat>Apresentação na tela (16:9)</PresentationFormat>
  <Paragraphs>585</Paragraphs>
  <Slides>17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Myriad Pro Cond</vt:lpstr>
      <vt:lpstr>Open Sans 2 Bold</vt:lpstr>
      <vt:lpstr>YAFdJt8dAY0 0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CARLOS E A MACHADO</dc:creator>
  <cp:lastModifiedBy>Pilar Alava</cp:lastModifiedBy>
  <cp:revision>223</cp:revision>
  <dcterms:created xsi:type="dcterms:W3CDTF">2022-02-11T21:41:45Z</dcterms:created>
  <dcterms:modified xsi:type="dcterms:W3CDTF">2026-01-21T17:34:23Z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0x01010030D39BB501441648A54EABAD442FEE13</vt:lpwstr>
  </property>
</Properties>
</file>